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7.webp" ContentType="image/webp"/>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60" r:id="rId7"/>
    <p:sldId id="261" r:id="rId8"/>
    <p:sldId id="262" r:id="rId9"/>
    <p:sldId id="263" r:id="rId10"/>
    <p:sldId id="295" r:id="rId11"/>
    <p:sldId id="267" r:id="rId12"/>
    <p:sldId id="269" r:id="rId13"/>
    <p:sldId id="501" r:id="rId14"/>
    <p:sldId id="502" r:id="rId15"/>
    <p:sldId id="503" r:id="rId16"/>
    <p:sldId id="504" r:id="rId17"/>
    <p:sldId id="432" r:id="rId18"/>
    <p:sldId id="468" r:id="rId19"/>
    <p:sldId id="469" r:id="rId20"/>
    <p:sldId id="470" r:id="rId21"/>
    <p:sldId id="471" r:id="rId22"/>
    <p:sldId id="294" r:id="rId23"/>
    <p:sldId id="487" r:id="rId24"/>
    <p:sldId id="488" r:id="rId25"/>
    <p:sldId id="489" r:id="rId26"/>
    <p:sldId id="490" r:id="rId27"/>
    <p:sldId id="491" r:id="rId28"/>
    <p:sldId id="492" r:id="rId29"/>
    <p:sldId id="428" r:id="rId30"/>
    <p:sldId id="429" r:id="rId31"/>
    <p:sldId id="430" r:id="rId32"/>
    <p:sldId id="431" r:id="rId33"/>
    <p:sldId id="493" r:id="rId34"/>
    <p:sldId id="293" r:id="rId35"/>
    <p:sldId id="283" r:id="rId36"/>
    <p:sldId id="296" r:id="rId37"/>
  </p:sldIdLst>
  <p:sldSz cx="12192000" cy="6858000"/>
  <p:notesSz cx="6858000" cy="9144000"/>
  <p:custDataLst>
    <p:tags r:id="rId4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2B57"/>
    <a:srgbClr val="3A6695"/>
    <a:srgbClr val="9CC5FD"/>
    <a:srgbClr val="134263"/>
    <a:srgbClr val="FF5D5D"/>
    <a:srgbClr val="C00000"/>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80" autoAdjust="0"/>
    <p:restoredTop sz="95780" autoAdjust="0"/>
  </p:normalViewPr>
  <p:slideViewPr>
    <p:cSldViewPr snapToGrid="0" showGuides="1">
      <p:cViewPr varScale="1">
        <p:scale>
          <a:sx n="106" d="100"/>
          <a:sy n="106" d="100"/>
        </p:scale>
        <p:origin x="384" y="96"/>
      </p:cViewPr>
      <p:guideLst>
        <p:guide orient="horz" pos="2129"/>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gs" Target="tags/tag152.xml"/><Relationship Id="rId40" Type="http://schemas.openxmlformats.org/officeDocument/2006/relationships/tableStyles" Target="tableStyles.xml"/><Relationship Id="rId4" Type="http://schemas.openxmlformats.org/officeDocument/2006/relationships/notesMaster" Target="notesMasters/notesMaster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png>
</file>

<file path=ppt/media/image14.jpeg>
</file>

<file path=ppt/media/image15.jpeg>
</file>

<file path=ppt/media/image16.png>
</file>

<file path=ppt/media/image2.png>
</file>

<file path=ppt/media/image3.jpeg>
</file>

<file path=ppt/media/image4.jpeg>
</file>

<file path=ppt/media/image5.jpeg>
</file>

<file path=ppt/media/image6.png>
</file>

<file path=ppt/media/image7.web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重点是一种关系，由于数据量、隐私等原因</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重点是一种关系，由于数据量、隐私等原因</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重点是一种关系，由于数据量、隐私等原因</a:t>
            </a:r>
            <a:endParaRPr lang="en-US" altLang="zh-CN" dirty="0"/>
          </a:p>
          <a:p>
            <a:r>
              <a:rPr lang="zh-CN" altLang="en-US" dirty="0"/>
              <a:t>社交网络挖掘中的隐私问题分析</a:t>
            </a:r>
            <a:endParaRPr lang="zh-CN" altLang="en-US" dirty="0"/>
          </a:p>
          <a:p>
            <a:endParaRPr lang="zh-CN" altLang="en-US" dirty="0"/>
          </a:p>
          <a:p>
            <a:r>
              <a:rPr lang="zh-CN" altLang="en-US" dirty="0"/>
              <a:t>社交网络挖掘在提取有价值信息的同时，也引发了人们对隐私问题的关注。以下是对社交网络挖掘中隐私问题的重点分析：</a:t>
            </a:r>
            <a:endParaRPr lang="zh-CN" altLang="en-US" dirty="0"/>
          </a:p>
          <a:p>
            <a:endParaRPr lang="zh-CN" altLang="en-US" dirty="0"/>
          </a:p>
          <a:p>
            <a:r>
              <a:rPr lang="zh-CN" altLang="en-US" dirty="0"/>
              <a:t>一、数据隐私泄露风险</a:t>
            </a:r>
            <a:endParaRPr lang="zh-CN" altLang="en-US" dirty="0"/>
          </a:p>
          <a:p>
            <a:endParaRPr lang="zh-CN" altLang="en-US" dirty="0"/>
          </a:p>
          <a:p>
            <a:r>
              <a:rPr lang="zh-CN" altLang="en-US" dirty="0"/>
              <a:t>个人信息的广泛收集：在社交网络平台上，用户通常需要提供个人信息以注册账号，并在使用服务过程中不断产生新的数据。这些信息包括但不限于姓名、年龄、性别、地理位置、职业、教育背景等。这些数据对于社交网络挖掘至关重要，但同时也可能被不法分子利用，导致隐私泄露。</a:t>
            </a:r>
            <a:endParaRPr lang="zh-CN" altLang="en-US" dirty="0"/>
          </a:p>
          <a:p>
            <a:r>
              <a:rPr lang="zh-CN" altLang="en-US" dirty="0"/>
              <a:t>用户行为的跟踪与分析：社交网络挖掘不仅关注用户的静态信息，还会对用户的行为进行跟踪和分析。例如，用户在社交网络上的浏览记录、搜索历史、购买行为等都可能被收集并分析。这些信息对于个性化推荐和广告投放等有价值，但也增加了用户隐私泄露的风险。</a:t>
            </a:r>
            <a:endParaRPr lang="zh-CN" altLang="en-US" dirty="0"/>
          </a:p>
          <a:p>
            <a:r>
              <a:rPr lang="zh-CN" altLang="en-US" dirty="0"/>
              <a:t>二、隐私泄露的后果</a:t>
            </a:r>
            <a:endParaRPr lang="zh-CN" altLang="en-US" dirty="0"/>
          </a:p>
          <a:p>
            <a:endParaRPr lang="zh-CN" altLang="en-US" dirty="0"/>
          </a:p>
          <a:p>
            <a:r>
              <a:rPr lang="zh-CN" altLang="en-US" dirty="0"/>
              <a:t>个人安全受威胁：隐私泄露可能导致个人安全受到威胁。例如，攻击者可能利用泄露的个人信息进行诈骗、身份盗窃或其他犯罪行为。</a:t>
            </a:r>
            <a:endParaRPr lang="zh-CN" altLang="en-US" dirty="0"/>
          </a:p>
          <a:p>
            <a:r>
              <a:rPr lang="zh-CN" altLang="en-US" dirty="0"/>
              <a:t>骚扰与广告轰炸：一旦个人信息被泄露，用户可能会收到大量的垃圾邮件、骚扰电话或广告推送，严重影响日常生活。</a:t>
            </a:r>
            <a:endParaRPr lang="zh-CN" altLang="en-US" dirty="0"/>
          </a:p>
          <a:p>
            <a:r>
              <a:rPr lang="zh-CN" altLang="en-US" dirty="0"/>
              <a:t>社会工程学攻击：攻击者可能利用泄露的个人信息对用户进行社会工程学攻击，诱骗用户泄露更多敏感信息或执行某些操作。</a:t>
            </a:r>
            <a:endParaRPr lang="zh-CN" altLang="en-US" dirty="0"/>
          </a:p>
          <a:p>
            <a:r>
              <a:rPr lang="zh-CN" altLang="en-US" dirty="0"/>
              <a:t>三、应对策略与建议</a:t>
            </a:r>
            <a:endParaRPr lang="zh-CN" altLang="en-US" dirty="0"/>
          </a:p>
          <a:p>
            <a:endParaRPr lang="zh-CN" altLang="en-US" dirty="0"/>
          </a:p>
          <a:p>
            <a:r>
              <a:rPr lang="zh-CN" altLang="en-US" dirty="0"/>
              <a:t>增强用户隐私意识：用户应提高自身隐私保护意识，谨慎发布个人信息，并了解社交网络平台的隐私政策。</a:t>
            </a:r>
            <a:endParaRPr lang="zh-CN" altLang="en-US" dirty="0"/>
          </a:p>
          <a:p>
            <a:r>
              <a:rPr lang="zh-CN" altLang="en-US" dirty="0"/>
              <a:t>选择可信赖的社交网络平台：用户应选择信誉良好、注重用户隐私保护的社交网络平台。</a:t>
            </a:r>
            <a:endParaRPr lang="zh-CN" altLang="en-US" dirty="0"/>
          </a:p>
          <a:p>
            <a:r>
              <a:rPr lang="zh-CN" altLang="en-US" dirty="0"/>
              <a:t>使用隐私保护工具：用户可以使用隐私保护工具，如虚拟专用网络（</a:t>
            </a:r>
            <a:r>
              <a:rPr lang="en-US" altLang="zh-CN" dirty="0"/>
              <a:t>VPN</a:t>
            </a:r>
            <a:r>
              <a:rPr lang="zh-CN" altLang="en-US" dirty="0"/>
              <a:t>）、代理服务器等，以增加数据传输的安全性。</a:t>
            </a:r>
            <a:endParaRPr lang="zh-CN" altLang="en-US" dirty="0"/>
          </a:p>
          <a:p>
            <a:r>
              <a:rPr lang="zh-CN" altLang="en-US" dirty="0"/>
              <a:t>定期检查和更新隐私设置：用户应定期检查和更新社交网络账号的隐私设置，确保个人信息只对需要知道的人可见。</a:t>
            </a:r>
            <a:endParaRPr lang="zh-CN" altLang="en-US" dirty="0"/>
          </a:p>
          <a:p>
            <a:r>
              <a:rPr lang="zh-CN" altLang="en-US" dirty="0"/>
              <a:t>综上所述，社交网络挖掘中的隐私问题不容忽视。用户、社交网络平台和政府应共同努力，加强隐私保护意识、完善隐私政策和法规，以降低隐私泄露的风险。</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图挖掘应用于社交网络数据挖掘的优势主要体现在以下几个方面：</a:t>
            </a:r>
            <a:endParaRPr lang="zh-CN" altLang="en-US" dirty="0"/>
          </a:p>
          <a:p>
            <a:endParaRPr lang="zh-CN" altLang="en-US" dirty="0"/>
          </a:p>
          <a:p>
            <a:r>
              <a:rPr lang="zh-CN" altLang="en-US" dirty="0"/>
              <a:t>揭示社交网络结构：图挖掘能够通过分析社交网络中的节点（个体）和边（关系），揭示出网络的整体结构和局部模式。这有助于理解社交网络的内在组织和连接方式，从而更深入地了解社交动态和信息传播机制。</a:t>
            </a:r>
            <a:endParaRPr lang="zh-CN" altLang="en-US" dirty="0"/>
          </a:p>
          <a:p>
            <a:endParaRPr lang="zh-CN" altLang="en-US" dirty="0"/>
          </a:p>
          <a:p>
            <a:r>
              <a:rPr lang="zh-CN" altLang="en-US" dirty="0"/>
              <a:t>发现隐藏模式和潜在关系：图挖掘可以识别社交网络中的频繁子图、社区结构和聚类等隐藏模式，进而发现个体之间的潜在关系和联系。这些发现对于推荐系统、社交影响力分析、用户行为预测等应用具有重要意义。</a:t>
            </a:r>
            <a:endParaRPr lang="zh-CN" altLang="en-US" dirty="0"/>
          </a:p>
          <a:p>
            <a:endParaRPr lang="zh-CN" altLang="en-US" dirty="0"/>
          </a:p>
          <a:p>
            <a:r>
              <a:rPr lang="zh-CN" altLang="en-US" dirty="0"/>
              <a:t>高效处理大规模数据：社交网络数据往往规模庞大且复杂，图挖掘算法能够高效处理这种大规模的图数据，快速提取出有价值的信息。例如，通过优化图算法和利用高性能计算资源，可以在短时间内分析数百万甚至数千万个节点的社交网络。</a:t>
            </a:r>
            <a:endParaRPr lang="zh-CN" altLang="en-US" dirty="0"/>
          </a:p>
          <a:p>
            <a:endParaRPr lang="zh-CN" altLang="en-US" dirty="0"/>
          </a:p>
          <a:p>
            <a:r>
              <a:rPr lang="zh-CN" altLang="en-US" dirty="0"/>
              <a:t>灵活性和可扩展性：图挖掘技术具有很高的灵活性和可扩展性，可以适应不同类型的社交网络和不断变化的数据需求。随着社交网络的发展和演变，图挖掘算法可以相应地进行调整和优化，以适应新的数据特征和分析需求。</a:t>
            </a:r>
            <a:endParaRPr lang="zh-CN" altLang="en-US" dirty="0"/>
          </a:p>
          <a:p>
            <a:endParaRPr lang="zh-CN" altLang="en-US" dirty="0"/>
          </a:p>
          <a:p>
            <a:r>
              <a:rPr lang="zh-CN" altLang="en-US" dirty="0"/>
              <a:t>提供可视化工具：图挖掘技术通常与可视化工具相结合，使得分析结果更易于理解和解释。通过可视化展示社交网络的结构和模式，可以帮助用户更直观地把握数据中的信息和规律。</a:t>
            </a:r>
            <a:endParaRPr lang="zh-CN" altLang="en-US" dirty="0"/>
          </a:p>
          <a:p>
            <a:endParaRPr lang="zh-CN" altLang="en-US" dirty="0"/>
          </a:p>
          <a:p>
            <a:r>
              <a:rPr lang="zh-CN" altLang="en-US" dirty="0"/>
              <a:t>综上所述，图挖掘在社交网络数据挖掘中具有显著的优势，能够有效地揭示网络结构、发现隐藏模式和潜在关系、高效处理大规模数据，并具有灵活性和可扩展性。这些优势使得图挖掘成为社交网络数据分析领域的重要工具和方法。</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深度学习的语音这里可以加一个生活实例</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异常监测这里可以举一个生活实例</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请感分析可依据自动回复这些</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分布式可以举大创</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关联性：网络数据挖掘致力于发现数据之间的潜在关系，这种关系可能并不直接可见，但通过对数据的深入分析，可以揭示出它们之间的内在联系。这种关联性可以帮助企业发现商机、优化业务流程或提升用户体验。</a:t>
            </a:r>
            <a:endParaRPr lang="zh-CN" altLang="en-US" dirty="0"/>
          </a:p>
          <a:p>
            <a:r>
              <a:rPr lang="zh-CN" altLang="en-US" dirty="0"/>
              <a:t>模式：数据挖掘还涉及寻找数据中的模式，这些模式可能是某种规律、趋势或周期性行为。这些模式有助于企业预测未来趋势、制定战略计划或改进产品设计。</a:t>
            </a:r>
            <a:endParaRPr lang="zh-CN" altLang="en-US" dirty="0"/>
          </a:p>
          <a:p>
            <a:r>
              <a:rPr lang="zh-CN" altLang="en-US" dirty="0"/>
              <a:t>趋势：趋势分析是数据挖掘的重要组成部分，它关注数据随时间的变化趋势。通过对趋势的挖掘，企业可以了解市场变化、消费者需求变化或技术进步等，从而做出及时的调整。</a:t>
            </a:r>
            <a:endParaRPr lang="zh-CN" altLang="en-US" dirty="0"/>
          </a:p>
          <a:p>
            <a:r>
              <a:rPr lang="zh-CN" altLang="en-US" dirty="0"/>
              <a:t>异常值：异常值是指与其他数据明显不同的数据点。这些异常值可能代表潜在的问题、错误或特殊事件。数据挖掘可以帮助企业识别异常值，并对其进行进一步的分析和处理，从而防止潜在的问题或抓住特殊事件的机遇。</a:t>
            </a:r>
            <a:endParaRPr lang="zh-CN" altLang="en-US" dirty="0"/>
          </a:p>
          <a:p>
            <a:r>
              <a:rPr lang="zh-CN" altLang="en-US" dirty="0"/>
              <a:t>用户行为：在电商、社交媒体等领域，用户行为数据是非常宝贵的资源。数据挖掘可以分析用户的浏览、购买、评论等行为，以了解用户的兴趣、偏好和需求，从而进行个性化推荐、精准营销等</a:t>
            </a:r>
            <a:endParaRPr lang="zh-CN" altLang="en-US" dirty="0"/>
          </a:p>
          <a:p>
            <a:endParaRPr lang="zh-CN" altLang="en-US" dirty="0"/>
          </a:p>
          <a:p>
            <a:r>
              <a:rPr lang="zh-CN" altLang="en-US" dirty="0"/>
              <a:t>海量性：网络数据往往非常庞大，包含大量的信息和数据点。这要求数据挖掘技术能够处理大规模的数据集，并从中提取出有价值的信息。</a:t>
            </a:r>
            <a:endParaRPr lang="zh-CN" altLang="en-US" dirty="0"/>
          </a:p>
          <a:p>
            <a:r>
              <a:rPr lang="zh-CN" altLang="en-US" dirty="0"/>
              <a:t>多样性：网络数据的形式和内容多种多样，包括文本、图像、音频、视频等。数据挖掘技术需要具备处理多种数据类型的能力，并能够从中提取出有用的信息。</a:t>
            </a:r>
            <a:endParaRPr lang="zh-CN" altLang="en-US" dirty="0"/>
          </a:p>
          <a:p>
            <a:r>
              <a:rPr lang="zh-CN" altLang="en-US" dirty="0"/>
              <a:t>实时性：很多网络数据是实时产生的，如社交媒体上的用户评论、电商网站的访问量等。数据挖掘技术需要能够实时处理这些数据，并给出及时的反馈和分析结果。</a:t>
            </a:r>
            <a:endParaRPr lang="zh-CN" altLang="en-US" dirty="0"/>
          </a:p>
          <a:p>
            <a:r>
              <a:rPr lang="zh-CN" altLang="en-US" dirty="0"/>
              <a:t>隐私性：在处理用户数据时，隐私保护是非常重要的。数据挖掘技术需要确保用户数据的安全性和隐私性，避免泄露用户的个人信息。</a:t>
            </a:r>
            <a:endParaRPr lang="zh-CN" altLang="en-US" dirty="0"/>
          </a:p>
          <a:p>
            <a:r>
              <a:rPr lang="zh-CN" altLang="en-US" dirty="0"/>
              <a:t>不确定性：由于网络数据的来源多样且复杂，数据的质量和准确性可能存在不确定性。数据挖掘技术需要能够处理这种不确定性，并给出合理的分析结果。</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大约在20世纪60年代及更早，数据挖掘主要处于数据收集和数据库创建阶段，处理的数据文件非常原始。随着技术的进步，到了20世纪70年代到80年代初期，数据库管理系统开始出现，包括层次、网状和关系数据库系统，这些系统使得数据的查询和控制变得更加容易。在这个阶段，一些经典的数据挖掘算法开始被提出，如广义线性模型和EM算法。</a:t>
            </a:r>
            <a:endParaRPr lang="zh-CN" altLang="en-US"/>
          </a:p>
          <a:p>
            <a:endParaRPr lang="zh-CN" altLang="en-US"/>
          </a:p>
          <a:p>
            <a:r>
              <a:rPr lang="zh-CN" altLang="en-US"/>
              <a:t>进入20世纪80年代，随着高级数据库系统的发展，数据仓库和OLAP（联机分析处理）技术出现，数据挖掘开始成为计算机领域的一个重要研究方向。同时，神经网络和机器学习等技术的初步尝试也为数据挖掘带来了新的思路和方法。</a:t>
            </a:r>
            <a:endParaRPr lang="zh-CN" altLang="en-US"/>
          </a:p>
          <a:p>
            <a:endParaRPr lang="zh-CN" altLang="en-US"/>
          </a:p>
          <a:p>
            <a:r>
              <a:rPr lang="zh-CN" altLang="en-US"/>
              <a:t>在20世纪90年代末期到21世纪初，随着搜索引擎、社交媒体和电子商务等应用的普及，网络数据挖掘开始受到广泛关注。在这个阶段，人们开始尝试从网络数据中提取有用的信息，以支持各种商业和学术活动。</a:t>
            </a:r>
            <a:endParaRPr lang="zh-CN" altLang="en-US"/>
          </a:p>
          <a:p>
            <a:endParaRPr lang="zh-CN" altLang="en-US"/>
          </a:p>
          <a:p>
            <a:r>
              <a:rPr lang="zh-CN" altLang="en-US"/>
              <a:t>进入21世纪后，随着大数据和人工智能技术的快速发展，网络数据挖掘技术也得到了极大的推动。数据量的增加、计算能力的提高以及算法的创新都为网络数据挖掘提供了更多的可能性。同时，随着人们对网络数据的深入理解和挖掘，网络数据挖掘的应用场景也越来越广泛，包括社交媒体分析、电子商务推荐、网络安全监控等领域。</a:t>
            </a:r>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600" advClick="0">
        <p14:conveyor dir="l"/>
      </p:transition>
    </mc:Choice>
    <mc:Fallback>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6" Type="http://schemas.openxmlformats.org/officeDocument/2006/relationships/notesSlide" Target="../notesSlides/notesSlide10.xml"/><Relationship Id="rId25" Type="http://schemas.openxmlformats.org/officeDocument/2006/relationships/slideLayout" Target="../slideLayouts/slideLayout7.xml"/><Relationship Id="rId24" Type="http://schemas.openxmlformats.org/officeDocument/2006/relationships/tags" Target="../tags/tag62.xml"/><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image" Target="../media/image6.png"/><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image" Target="../media/image11.jpeg"/></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image" Target="../media/image6.png"/><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0" Type="http://schemas.openxmlformats.org/officeDocument/2006/relationships/notesSlide" Target="../notesSlides/notesSlide12.xml"/><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9" Type="http://schemas.openxmlformats.org/officeDocument/2006/relationships/tags" Target="../tags/tag80.xml"/><Relationship Id="rId8" Type="http://schemas.openxmlformats.org/officeDocument/2006/relationships/tags" Target="../tags/tag79.xml"/><Relationship Id="rId7" Type="http://schemas.openxmlformats.org/officeDocument/2006/relationships/tags" Target="../tags/tag78.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 Id="rId3" Type="http://schemas.openxmlformats.org/officeDocument/2006/relationships/tags" Target="../tags/tag74.xml"/><Relationship Id="rId2" Type="http://schemas.openxmlformats.org/officeDocument/2006/relationships/tags" Target="../tags/tag73.xml"/><Relationship Id="rId13" Type="http://schemas.openxmlformats.org/officeDocument/2006/relationships/notesSlide" Target="../notesSlides/notesSlide13.xml"/><Relationship Id="rId12" Type="http://schemas.openxmlformats.org/officeDocument/2006/relationships/slideLayout" Target="../slideLayouts/slideLayout7.xml"/><Relationship Id="rId11" Type="http://schemas.openxmlformats.org/officeDocument/2006/relationships/image" Target="../media/image12.jpeg"/><Relationship Id="rId10" Type="http://schemas.openxmlformats.org/officeDocument/2006/relationships/image" Target="../media/image6.png"/><Relationship Id="rId1" Type="http://schemas.openxmlformats.org/officeDocument/2006/relationships/tags" Target="../tags/tag72.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7.xml"/><Relationship Id="rId4" Type="http://schemas.openxmlformats.org/officeDocument/2006/relationships/image" Target="../media/image13.png"/><Relationship Id="rId3" Type="http://schemas.openxmlformats.org/officeDocument/2006/relationships/image" Target="../media/image6.png"/><Relationship Id="rId2" Type="http://schemas.openxmlformats.org/officeDocument/2006/relationships/tags" Target="../tags/tag82.xml"/><Relationship Id="rId1" Type="http://schemas.openxmlformats.org/officeDocument/2006/relationships/tags" Target="../tags/tag81.xml"/></Relationships>
</file>

<file path=ppt/slides/_rels/slide15.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6" Type="http://schemas.openxmlformats.org/officeDocument/2006/relationships/notesSlide" Target="../notesSlides/notesSlide15.xml"/><Relationship Id="rId25" Type="http://schemas.openxmlformats.org/officeDocument/2006/relationships/slideLayout" Target="../slideLayouts/slideLayout7.xml"/><Relationship Id="rId24" Type="http://schemas.openxmlformats.org/officeDocument/2006/relationships/tags" Target="../tags/tag104.xml"/><Relationship Id="rId23" Type="http://schemas.openxmlformats.org/officeDocument/2006/relationships/tags" Target="../tags/tag103.xml"/><Relationship Id="rId22" Type="http://schemas.openxmlformats.org/officeDocument/2006/relationships/tags" Target="../tags/tag102.xml"/><Relationship Id="rId21" Type="http://schemas.openxmlformats.org/officeDocument/2006/relationships/tags" Target="../tags/tag101.xml"/><Relationship Id="rId20" Type="http://schemas.openxmlformats.org/officeDocument/2006/relationships/tags" Target="../tags/tag100.xml"/><Relationship Id="rId2" Type="http://schemas.openxmlformats.org/officeDocument/2006/relationships/image" Target="../media/image6.png"/><Relationship Id="rId19" Type="http://schemas.openxmlformats.org/officeDocument/2006/relationships/tags" Target="../tags/tag99.xml"/><Relationship Id="rId18" Type="http://schemas.openxmlformats.org/officeDocument/2006/relationships/tags" Target="../tags/tag98.xml"/><Relationship Id="rId17" Type="http://schemas.openxmlformats.org/officeDocument/2006/relationships/tags" Target="../tags/tag97.xml"/><Relationship Id="rId16" Type="http://schemas.openxmlformats.org/officeDocument/2006/relationships/tags" Target="../tags/tag96.xml"/><Relationship Id="rId15" Type="http://schemas.openxmlformats.org/officeDocument/2006/relationships/tags" Target="../tags/tag95.xml"/><Relationship Id="rId14" Type="http://schemas.openxmlformats.org/officeDocument/2006/relationships/tags" Target="../tags/tag94.xml"/><Relationship Id="rId13" Type="http://schemas.openxmlformats.org/officeDocument/2006/relationships/tags" Target="../tags/tag93.xml"/><Relationship Id="rId12" Type="http://schemas.openxmlformats.org/officeDocument/2006/relationships/tags" Target="../tags/tag92.xml"/><Relationship Id="rId11" Type="http://schemas.openxmlformats.org/officeDocument/2006/relationships/tags" Target="../tags/tag91.xml"/><Relationship Id="rId10" Type="http://schemas.openxmlformats.org/officeDocument/2006/relationships/tags" Target="../tags/tag90.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notesSlide" Target="../notesSlides/notesSlide2.xml"/><Relationship Id="rId12" Type="http://schemas.openxmlformats.org/officeDocument/2006/relationships/slideLayout" Target="../slideLayouts/slideLayout7.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28.xml.rels><?xml version="1.0" encoding="UTF-8" standalone="yes"?>
<Relationships xmlns="http://schemas.openxmlformats.org/package/2006/relationships"><Relationship Id="rId9" Type="http://schemas.openxmlformats.org/officeDocument/2006/relationships/tags" Target="../tags/tag111.xml"/><Relationship Id="rId8" Type="http://schemas.openxmlformats.org/officeDocument/2006/relationships/tags" Target="../tags/tag110.xml"/><Relationship Id="rId7" Type="http://schemas.openxmlformats.org/officeDocument/2006/relationships/tags" Target="../tags/tag109.xml"/><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image" Target="../media/image6.png"/><Relationship Id="rId12" Type="http://schemas.openxmlformats.org/officeDocument/2006/relationships/notesSlide" Target="../notesSlides/notesSlide28.xml"/><Relationship Id="rId11" Type="http://schemas.openxmlformats.org/officeDocument/2006/relationships/slideLayout" Target="../slideLayouts/slideLayout7.xml"/><Relationship Id="rId10" Type="http://schemas.openxmlformats.org/officeDocument/2006/relationships/tags" Target="../tags/tag112.xml"/><Relationship Id="rId1" Type="http://schemas.openxmlformats.org/officeDocument/2006/relationships/image" Target="../media/image3.jpeg"/></Relationships>
</file>

<file path=ppt/slides/_rels/slide29.xml.rels><?xml version="1.0" encoding="UTF-8" standalone="yes"?>
<Relationships xmlns="http://schemas.openxmlformats.org/package/2006/relationships"><Relationship Id="rId9" Type="http://schemas.openxmlformats.org/officeDocument/2006/relationships/tags" Target="../tags/tag120.xml"/><Relationship Id="rId8" Type="http://schemas.openxmlformats.org/officeDocument/2006/relationships/tags" Target="../tags/tag119.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6" Type="http://schemas.openxmlformats.org/officeDocument/2006/relationships/notesSlide" Target="../notesSlides/notesSlide29.xml"/><Relationship Id="rId15" Type="http://schemas.openxmlformats.org/officeDocument/2006/relationships/slideLayout" Target="../slideLayouts/slideLayout12.xml"/><Relationship Id="rId14" Type="http://schemas.openxmlformats.org/officeDocument/2006/relationships/image" Target="../media/image6.png"/><Relationship Id="rId13" Type="http://schemas.openxmlformats.org/officeDocument/2006/relationships/tags" Target="../tags/tag124.xml"/><Relationship Id="rId12" Type="http://schemas.openxmlformats.org/officeDocument/2006/relationships/tags" Target="../tags/tag123.xml"/><Relationship Id="rId11" Type="http://schemas.openxmlformats.org/officeDocument/2006/relationships/tags" Target="../tags/tag122.xml"/><Relationship Id="rId10" Type="http://schemas.openxmlformats.org/officeDocument/2006/relationships/tags" Target="../tags/tag121.xml"/><Relationship Id="rId1" Type="http://schemas.openxmlformats.org/officeDocument/2006/relationships/image" Target="../media/image14.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30.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image" Target="../media/image15.jpeg"/><Relationship Id="rId5" Type="http://schemas.openxmlformats.org/officeDocument/2006/relationships/tags" Target="../tags/tag128.xml"/><Relationship Id="rId4" Type="http://schemas.openxmlformats.org/officeDocument/2006/relationships/image" Target="../media/image6.png"/><Relationship Id="rId3" Type="http://schemas.openxmlformats.org/officeDocument/2006/relationships/tags" Target="../tags/tag127.xml"/><Relationship Id="rId2" Type="http://schemas.openxmlformats.org/officeDocument/2006/relationships/tags" Target="../tags/tag126.xml"/><Relationship Id="rId18" Type="http://schemas.openxmlformats.org/officeDocument/2006/relationships/notesSlide" Target="../notesSlides/notesSlide30.xml"/><Relationship Id="rId17" Type="http://schemas.openxmlformats.org/officeDocument/2006/relationships/slideLayout" Target="../slideLayouts/slideLayout7.xml"/><Relationship Id="rId16" Type="http://schemas.openxmlformats.org/officeDocument/2006/relationships/tags" Target="../tags/tag138.xml"/><Relationship Id="rId15" Type="http://schemas.openxmlformats.org/officeDocument/2006/relationships/tags" Target="../tags/tag137.xml"/><Relationship Id="rId14" Type="http://schemas.openxmlformats.org/officeDocument/2006/relationships/tags" Target="../tags/tag136.xml"/><Relationship Id="rId13" Type="http://schemas.openxmlformats.org/officeDocument/2006/relationships/tags" Target="../tags/tag135.xml"/><Relationship Id="rId12" Type="http://schemas.openxmlformats.org/officeDocument/2006/relationships/tags" Target="../tags/tag134.xml"/><Relationship Id="rId11" Type="http://schemas.openxmlformats.org/officeDocument/2006/relationships/tags" Target="../tags/tag133.xml"/><Relationship Id="rId10" Type="http://schemas.openxmlformats.org/officeDocument/2006/relationships/tags" Target="../tags/tag132.xml"/><Relationship Id="rId1" Type="http://schemas.openxmlformats.org/officeDocument/2006/relationships/tags" Target="../tags/tag125.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33.xml.rels><?xml version="1.0" encoding="UTF-8" standalone="yes"?>
<Relationships xmlns="http://schemas.openxmlformats.org/package/2006/relationships"><Relationship Id="rId9" Type="http://schemas.openxmlformats.org/officeDocument/2006/relationships/tags" Target="../tags/tag146.xml"/><Relationship Id="rId8" Type="http://schemas.openxmlformats.org/officeDocument/2006/relationships/tags" Target="../tags/tag145.xml"/><Relationship Id="rId7" Type="http://schemas.openxmlformats.org/officeDocument/2006/relationships/tags" Target="../tags/tag144.xml"/><Relationship Id="rId6" Type="http://schemas.openxmlformats.org/officeDocument/2006/relationships/tags" Target="../tags/tag143.xml"/><Relationship Id="rId5" Type="http://schemas.openxmlformats.org/officeDocument/2006/relationships/tags" Target="../tags/tag142.xml"/><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7" Type="http://schemas.openxmlformats.org/officeDocument/2006/relationships/notesSlide" Target="../notesSlides/notesSlide33.xml"/><Relationship Id="rId16" Type="http://schemas.openxmlformats.org/officeDocument/2006/relationships/slideLayout" Target="../slideLayouts/slideLayout7.xml"/><Relationship Id="rId15" Type="http://schemas.openxmlformats.org/officeDocument/2006/relationships/image" Target="../media/image6.png"/><Relationship Id="rId14" Type="http://schemas.openxmlformats.org/officeDocument/2006/relationships/tags" Target="../tags/tag151.xml"/><Relationship Id="rId13" Type="http://schemas.openxmlformats.org/officeDocument/2006/relationships/tags" Target="../tags/tag150.xml"/><Relationship Id="rId12" Type="http://schemas.openxmlformats.org/officeDocument/2006/relationships/tags" Target="../tags/tag149.xml"/><Relationship Id="rId11" Type="http://schemas.openxmlformats.org/officeDocument/2006/relationships/tags" Target="../tags/tag148.xml"/><Relationship Id="rId10" Type="http://schemas.openxmlformats.org/officeDocument/2006/relationships/tags" Target="../tags/tag147.xml"/><Relationship Id="rId1" Type="http://schemas.openxmlformats.org/officeDocument/2006/relationships/image" Target="../media/image11.jpe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image" Target="../media/image3.jpeg"/><Relationship Id="rId11" Type="http://schemas.openxmlformats.org/officeDocument/2006/relationships/notesSlide" Target="../notesSlides/notesSlide4.xml"/><Relationship Id="rId10" Type="http://schemas.openxmlformats.org/officeDocument/2006/relationships/slideLayout" Target="../slideLayouts/slideLayout7.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image" Target="../media/image6.png"/><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6" Type="http://schemas.openxmlformats.org/officeDocument/2006/relationships/notesSlide" Target="../notesSlides/notesSlide5.xml"/><Relationship Id="rId15" Type="http://schemas.openxmlformats.org/officeDocument/2006/relationships/slideLayout" Target="../slideLayouts/slideLayout7.xml"/><Relationship Id="rId14" Type="http://schemas.openxmlformats.org/officeDocument/2006/relationships/image" Target="../media/image7.webp"/><Relationship Id="rId13" Type="http://schemas.openxmlformats.org/officeDocument/2006/relationships/tags" Target="../tags/tag28.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tags" Target="../tags/tag25.xml"/><Relationship Id="rId1" Type="http://schemas.openxmlformats.org/officeDocument/2006/relationships/tags" Target="../tags/tag17.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6.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6" Type="http://schemas.openxmlformats.org/officeDocument/2006/relationships/notesSlide" Target="../notesSlides/notesSlide7.xml"/><Relationship Id="rId15" Type="http://schemas.openxmlformats.org/officeDocument/2006/relationships/slideLayout" Target="../slideLayouts/slideLayout7.xml"/><Relationship Id="rId14" Type="http://schemas.openxmlformats.org/officeDocument/2006/relationships/image" Target="../media/image9.jpeg"/><Relationship Id="rId13" Type="http://schemas.openxmlformats.org/officeDocument/2006/relationships/image" Target="../media/image6.png"/><Relationship Id="rId12" Type="http://schemas.openxmlformats.org/officeDocument/2006/relationships/tags" Target="../tags/tag40.xml"/><Relationship Id="rId11" Type="http://schemas.openxmlformats.org/officeDocument/2006/relationships/tags" Target="../tags/tag39.xml"/><Relationship Id="rId10" Type="http://schemas.openxmlformats.org/officeDocument/2006/relationships/tags" Target="../tags/tag38.xml"/><Relationship Id="rId1" Type="http://schemas.openxmlformats.org/officeDocument/2006/relationships/tags" Target="../tags/tag29.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230" y="0"/>
            <a:ext cx="12191999" cy="6858000"/>
          </a:xfrm>
          <a:prstGeom prst="rect">
            <a:avLst/>
          </a:prstGeom>
        </p:spPr>
      </p:pic>
      <p:sp>
        <p:nvSpPr>
          <p:cNvPr id="8" name="矩形 7"/>
          <p:cNvSpPr/>
          <p:nvPr/>
        </p:nvSpPr>
        <p:spPr>
          <a:xfrm>
            <a:off x="-22230" y="0"/>
            <a:ext cx="12214230" cy="6858000"/>
          </a:xfrm>
          <a:prstGeom prst="rect">
            <a:avLst/>
          </a:prstGeom>
          <a:gradFill flip="none" rotWithShape="1">
            <a:gsLst>
              <a:gs pos="0">
                <a:srgbClr val="134263">
                  <a:tint val="66000"/>
                  <a:satMod val="160000"/>
                  <a:alpha val="74000"/>
                </a:srgbClr>
              </a:gs>
              <a:gs pos="50000">
                <a:schemeClr val="tx2">
                  <a:lumMod val="20000"/>
                  <a:lumOff val="80000"/>
                  <a:alpha val="0"/>
                </a:schemeClr>
              </a:gs>
              <a:gs pos="100000">
                <a:schemeClr val="tx2">
                  <a:lumMod val="40000"/>
                  <a:lumOff val="60000"/>
                  <a:alpha val="7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6" name="矩形 5"/>
          <p:cNvSpPr/>
          <p:nvPr/>
        </p:nvSpPr>
        <p:spPr>
          <a:xfrm>
            <a:off x="0" y="2071396"/>
            <a:ext cx="12214230" cy="3395202"/>
          </a:xfrm>
          <a:prstGeom prst="rect">
            <a:avLst/>
          </a:prstGeom>
          <a:solidFill>
            <a:schemeClr val="tx2">
              <a:lumMod val="7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139886" y="2605399"/>
            <a:ext cx="7867766" cy="1014730"/>
          </a:xfrm>
          <a:prstGeom prst="rect">
            <a:avLst/>
          </a:prstGeom>
          <a:noFill/>
        </p:spPr>
        <p:txBody>
          <a:bodyPr wrap="square" rtlCol="0">
            <a:spAutoFit/>
          </a:bodyPr>
          <a:lstStyle/>
          <a:p>
            <a:pPr algn="dist"/>
            <a:r>
              <a:rPr lang="zh-CN" sz="6000" b="1" dirty="0">
                <a:solidFill>
                  <a:schemeClr val="bg1">
                    <a:lumMod val="95000"/>
                  </a:schemeClr>
                </a:solidFill>
                <a:latin typeface="方正粗黑宋简体" panose="02000000000000000000" pitchFamily="2" charset="-122"/>
                <a:ea typeface="方正粗黑宋简体" panose="02000000000000000000" pitchFamily="2" charset="-122"/>
              </a:rPr>
              <a:t>网络数据挖掘综述</a:t>
            </a:r>
            <a:endParaRPr lang="zh-CN" sz="6000" b="1" dirty="0">
              <a:solidFill>
                <a:schemeClr val="bg1">
                  <a:lumMod val="95000"/>
                </a:schemeClr>
              </a:solidFill>
              <a:latin typeface="方正粗黑宋简体" panose="02000000000000000000" pitchFamily="2" charset="-122"/>
              <a:ea typeface="方正粗黑宋简体" panose="02000000000000000000" pitchFamily="2" charset="-122"/>
            </a:endParaRPr>
          </a:p>
        </p:txBody>
      </p:sp>
      <p:sp>
        <p:nvSpPr>
          <p:cNvPr id="13" name="TextBox 6"/>
          <p:cNvSpPr txBox="1"/>
          <p:nvPr/>
        </p:nvSpPr>
        <p:spPr>
          <a:xfrm>
            <a:off x="4242335" y="3966322"/>
            <a:ext cx="3133725" cy="255206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b="1" dirty="0">
                <a:solidFill>
                  <a:schemeClr val="bg1"/>
                </a:solidFill>
                <a:latin typeface="微软雅黑" panose="020B0503020204020204" pitchFamily="34" charset="-122"/>
                <a:ea typeface="微软雅黑" panose="020B0503020204020204" pitchFamily="34" charset="-122"/>
                <a:sym typeface="+mn-ea"/>
              </a:rPr>
              <a:t>组号：第七组</a:t>
            </a:r>
            <a:endParaRPr lang="zh-CN" b="1" dirty="0">
              <a:solidFill>
                <a:schemeClr val="bg1"/>
              </a:solidFill>
              <a:latin typeface="微软雅黑" panose="020B0503020204020204" pitchFamily="34" charset="-122"/>
              <a:ea typeface="微软雅黑" panose="020B0503020204020204" pitchFamily="34" charset="-122"/>
            </a:endParaRPr>
          </a:p>
          <a:p>
            <a:pPr algn="ctr"/>
            <a:endParaRPr lang="zh-CN" b="1" dirty="0">
              <a:solidFill>
                <a:schemeClr val="bg1"/>
              </a:solidFill>
              <a:latin typeface="微软雅黑" panose="020B0503020204020204" pitchFamily="34" charset="-122"/>
              <a:ea typeface="微软雅黑" panose="020B0503020204020204" pitchFamily="34" charset="-122"/>
            </a:endParaRPr>
          </a:p>
          <a:p>
            <a:pPr algn="ctr"/>
            <a:r>
              <a:rPr lang="zh-CN" b="1" dirty="0">
                <a:solidFill>
                  <a:schemeClr val="bg1"/>
                </a:solidFill>
                <a:latin typeface="微软雅黑" panose="020B0503020204020204" pitchFamily="34" charset="-122"/>
                <a:ea typeface="微软雅黑" panose="020B0503020204020204" pitchFamily="34" charset="-122"/>
                <a:sym typeface="+mn-ea"/>
              </a:rPr>
              <a:t>小组成员：</a:t>
            </a:r>
            <a:endParaRPr lang="zh-CN" b="1" dirty="0">
              <a:solidFill>
                <a:schemeClr val="bg1"/>
              </a:solidFill>
              <a:latin typeface="微软雅黑" panose="020B0503020204020204" pitchFamily="34" charset="-122"/>
              <a:ea typeface="微软雅黑" panose="020B0503020204020204" pitchFamily="34" charset="-122"/>
            </a:endParaRPr>
          </a:p>
          <a:p>
            <a:pPr algn="ctr"/>
            <a:r>
              <a:rPr lang="zh-CN" b="1" dirty="0">
                <a:solidFill>
                  <a:schemeClr val="bg1"/>
                </a:solidFill>
                <a:latin typeface="微软雅黑" panose="020B0503020204020204" pitchFamily="34" charset="-122"/>
                <a:ea typeface="微软雅黑" panose="020B0503020204020204" pitchFamily="34" charset="-122"/>
                <a:sym typeface="+mn-ea"/>
              </a:rPr>
              <a:t>杨一舟</a:t>
            </a:r>
            <a:r>
              <a:rPr lang="en-US" altLang="zh-CN" b="1" dirty="0">
                <a:solidFill>
                  <a:schemeClr val="bg1"/>
                </a:solidFill>
                <a:latin typeface="微软雅黑" panose="020B0503020204020204" pitchFamily="34" charset="-122"/>
                <a:ea typeface="微软雅黑" panose="020B0503020204020204" pitchFamily="34" charset="-122"/>
                <a:sym typeface="+mn-ea"/>
              </a:rPr>
              <a:t>2022141460176</a:t>
            </a:r>
            <a:endParaRPr lang="en-US" altLang="zh-CN" b="1" dirty="0">
              <a:solidFill>
                <a:schemeClr val="bg1"/>
              </a:solidFill>
              <a:latin typeface="微软雅黑" panose="020B0503020204020204" pitchFamily="34" charset="-122"/>
              <a:ea typeface="微软雅黑" panose="020B0503020204020204" pitchFamily="34" charset="-122"/>
            </a:endParaRPr>
          </a:p>
          <a:p>
            <a:pPr algn="ctr"/>
            <a:r>
              <a:rPr lang="en-US" altLang="zh-CN" b="1" dirty="0">
                <a:solidFill>
                  <a:schemeClr val="bg1"/>
                </a:solidFill>
                <a:latin typeface="微软雅黑" panose="020B0503020204020204" pitchFamily="34" charset="-122"/>
                <a:ea typeface="微软雅黑" panose="020B0503020204020204" pitchFamily="34" charset="-122"/>
                <a:sym typeface="+mn-ea"/>
              </a:rPr>
              <a:t>  </a:t>
            </a:r>
            <a:r>
              <a:rPr lang="zh-CN" altLang="en-US" b="1" dirty="0">
                <a:solidFill>
                  <a:schemeClr val="bg1"/>
                </a:solidFill>
                <a:latin typeface="微软雅黑" panose="020B0503020204020204" pitchFamily="34" charset="-122"/>
                <a:ea typeface="微软雅黑" panose="020B0503020204020204" pitchFamily="34" charset="-122"/>
                <a:sym typeface="+mn-ea"/>
              </a:rPr>
              <a:t>刘翼逍</a:t>
            </a:r>
            <a:r>
              <a:rPr lang="en-US" altLang="zh-CN" b="1" dirty="0">
                <a:solidFill>
                  <a:schemeClr val="bg1"/>
                </a:solidFill>
                <a:latin typeface="微软雅黑" panose="020B0503020204020204" pitchFamily="34" charset="-122"/>
                <a:ea typeface="微软雅黑" panose="020B0503020204020204" pitchFamily="34" charset="-122"/>
                <a:sym typeface="+mn-ea"/>
              </a:rPr>
              <a:t>2022141460182</a:t>
            </a:r>
            <a:endParaRPr lang="zh-CN" altLang="en-US" b="1" dirty="0">
              <a:solidFill>
                <a:schemeClr val="bg1"/>
              </a:solidFill>
              <a:latin typeface="微软雅黑" panose="020B0503020204020204" pitchFamily="34" charset="-122"/>
              <a:ea typeface="微软雅黑" panose="020B0503020204020204" pitchFamily="34" charset="-122"/>
            </a:endParaRPr>
          </a:p>
          <a:p>
            <a:pPr algn="ctr"/>
            <a:r>
              <a:rPr lang="en-US" altLang="zh-CN" b="1" dirty="0">
                <a:solidFill>
                  <a:schemeClr val="bg1"/>
                </a:solidFill>
                <a:latin typeface="微软雅黑" panose="020B0503020204020204" pitchFamily="34" charset="-122"/>
                <a:ea typeface="微软雅黑" panose="020B0503020204020204" pitchFamily="34" charset="-122"/>
                <a:sym typeface="+mn-ea"/>
              </a:rPr>
              <a:t>  </a:t>
            </a:r>
            <a:r>
              <a:rPr lang="zh-CN" altLang="en-US" b="1" dirty="0">
                <a:solidFill>
                  <a:schemeClr val="bg1"/>
                </a:solidFill>
                <a:latin typeface="微软雅黑" panose="020B0503020204020204" pitchFamily="34" charset="-122"/>
                <a:ea typeface="微软雅黑" panose="020B0503020204020204" pitchFamily="34" charset="-122"/>
                <a:sym typeface="+mn-ea"/>
              </a:rPr>
              <a:t>梁上川</a:t>
            </a:r>
            <a:r>
              <a:rPr lang="en-US" altLang="zh-CN" b="1" dirty="0">
                <a:solidFill>
                  <a:schemeClr val="bg1"/>
                </a:solidFill>
                <a:latin typeface="微软雅黑" panose="020B0503020204020204" pitchFamily="34" charset="-122"/>
                <a:ea typeface="微软雅黑" panose="020B0503020204020204" pitchFamily="34" charset="-122"/>
                <a:sym typeface="+mn-ea"/>
              </a:rPr>
              <a:t>2022141460059</a:t>
            </a:r>
            <a:endParaRPr lang="en-US" altLang="zh-CN" b="1" dirty="0">
              <a:solidFill>
                <a:schemeClr val="bg1"/>
              </a:solidFill>
              <a:latin typeface="微软雅黑" panose="020B0503020204020204" pitchFamily="34" charset="-122"/>
              <a:ea typeface="微软雅黑" panose="020B0503020204020204" pitchFamily="34" charset="-122"/>
            </a:endParaRPr>
          </a:p>
          <a:p>
            <a:pPr algn="ctr"/>
            <a:endParaRPr lang="zh-CN" altLang="en-US" b="1" dirty="0">
              <a:solidFill>
                <a:schemeClr val="bg1"/>
              </a:solidFill>
              <a:latin typeface="微软雅黑" panose="020B0503020204020204" pitchFamily="34" charset="-122"/>
              <a:ea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rPr>
              <a:t>口头报告</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2874570" y="4475533"/>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bg1"/>
          </a:solidFill>
          <a:ln>
            <a:noFill/>
          </a:ln>
        </p:spPr>
        <p:txBody>
          <a:bodyPr vert="horz" wrap="square" lIns="91416" tIns="45708" rIns="91416" bIns="45708" numCol="1" anchor="t" anchorCtr="0" compatLnSpc="1"/>
          <a:lstStyle/>
          <a:p>
            <a:endParaRPr lang="zh-CN" altLang="en-US" dirty="0">
              <a:solidFill>
                <a:srgbClr val="C0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98" y="137020"/>
            <a:ext cx="2157390" cy="62284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p:stCondLst>
                              <p:cond delay="1000"/>
                            </p:stCondLst>
                            <p:childTnLst>
                              <p:par>
                                <p:cTn id="9" presetID="50" presetClass="entr" presetSubtype="0" decel="100000" fill="hold" grpId="0" nodeType="afterEffect">
                                  <p:stCondLst>
                                    <p:cond delay="0"/>
                                  </p:stCondLst>
                                  <p:iterate type="lt">
                                    <p:tmPct val="10000"/>
                                  </p:iterate>
                                  <p:childTnLst>
                                    <p:set>
                                      <p:cBhvr>
                                        <p:cTn id="10" dur="1" fill="hold">
                                          <p:stCondLst>
                                            <p:cond delay="0"/>
                                          </p:stCondLst>
                                        </p:cTn>
                                        <p:tgtEl>
                                          <p:spTgt spid="15"/>
                                        </p:tgtEl>
                                        <p:attrNameLst>
                                          <p:attrName>style.visibility</p:attrName>
                                        </p:attrNameLst>
                                      </p:cBhvr>
                                      <p:to>
                                        <p:strVal val="visible"/>
                                      </p:to>
                                    </p:set>
                                    <p:anim calcmode="lin" valueType="num">
                                      <p:cBhvr>
                                        <p:cTn id="11" dur="1000" fill="hold"/>
                                        <p:tgtEl>
                                          <p:spTgt spid="15"/>
                                        </p:tgtEl>
                                        <p:attrNameLst>
                                          <p:attrName>ppt_w</p:attrName>
                                        </p:attrNameLst>
                                      </p:cBhvr>
                                      <p:tavLst>
                                        <p:tav tm="0">
                                          <p:val>
                                            <p:strVal val="#ppt_w+.3"/>
                                          </p:val>
                                        </p:tav>
                                        <p:tav tm="100000">
                                          <p:val>
                                            <p:strVal val="#ppt_w"/>
                                          </p:val>
                                        </p:tav>
                                      </p:tavLst>
                                    </p:anim>
                                    <p:anim calcmode="lin" valueType="num">
                                      <p:cBhvr>
                                        <p:cTn id="12" dur="1000" fill="hold"/>
                                        <p:tgtEl>
                                          <p:spTgt spid="15"/>
                                        </p:tgtEl>
                                        <p:attrNameLst>
                                          <p:attrName>ppt_h</p:attrName>
                                        </p:attrNameLst>
                                      </p:cBhvr>
                                      <p:tavLst>
                                        <p:tav tm="0">
                                          <p:val>
                                            <p:strVal val="#ppt_h"/>
                                          </p:val>
                                        </p:tav>
                                        <p:tav tm="100000">
                                          <p:val>
                                            <p:strVal val="#ppt_h"/>
                                          </p:val>
                                        </p:tav>
                                      </p:tavLst>
                                    </p:anim>
                                    <p:animEffect transition="in" filter="fade">
                                      <p:cBhvr>
                                        <p:cTn id="13" dur="1000"/>
                                        <p:tgtEl>
                                          <p:spTgt spid="15"/>
                                        </p:tgtEl>
                                      </p:cBhvr>
                                    </p:animEffect>
                                  </p:childTnLst>
                                </p:cTn>
                              </p:par>
                            </p:childTnLst>
                          </p:cTn>
                        </p:par>
                        <p:par>
                          <p:cTn id="14" fill="hold">
                            <p:stCondLst>
                              <p:cond delay="2450"/>
                            </p:stCondLst>
                            <p:childTnLst>
                              <p:par>
                                <p:cTn id="15" presetID="53" presetClass="entr" presetSubtype="16"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par>
                          <p:cTn id="20" fill="hold">
                            <p:stCondLst>
                              <p:cond delay="295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13" grpId="0"/>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836295"/>
            <a:ext cx="12192000" cy="8128000"/>
          </a:xfrm>
          <a:prstGeom prst="rect">
            <a:avLst/>
          </a:prstGeom>
        </p:spPr>
      </p:pic>
      <p:sp>
        <p:nvSpPr>
          <p:cNvPr id="70" name="矩形 69"/>
          <p:cNvSpPr/>
          <p:nvPr/>
        </p:nvSpPr>
        <p:spPr>
          <a:xfrm>
            <a:off x="1" y="1384"/>
            <a:ext cx="12191999" cy="6856615"/>
          </a:xfrm>
          <a:prstGeom prst="rect">
            <a:avLst/>
          </a:prstGeom>
          <a:solidFill>
            <a:srgbClr val="1E2B57">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9345"/>
            <a:ext cx="2649220" cy="605790"/>
          </a:xfrm>
          <a:prstGeom prst="rect">
            <a:avLst/>
          </a:prstGeom>
          <a:noFill/>
        </p:spPr>
        <p:txBody>
          <a:bodyPr wrap="square" lIns="0" tIns="48000" rIns="0" bIns="48000" rtlCol="0">
            <a:noAutofit/>
          </a:bodyPr>
          <a:lstStyle/>
          <a:p>
            <a:pPr algn="ctr"/>
            <a:r>
              <a:rPr lang="en-US" sz="2400" b="1" dirty="0">
                <a:solidFill>
                  <a:schemeClr val="bg1"/>
                </a:solidFill>
                <a:latin typeface="微软雅黑" panose="020B0503020204020204" pitchFamily="34" charset="-122"/>
                <a:ea typeface="微软雅黑" panose="020B0503020204020204" pitchFamily="34" charset="-122"/>
              </a:rPr>
              <a:t>Web</a:t>
            </a:r>
            <a:r>
              <a:rPr lang="zh-CN" altLang="en-US" sz="2400" b="1" dirty="0">
                <a:solidFill>
                  <a:schemeClr val="bg1"/>
                </a:solidFill>
                <a:latin typeface="微软雅黑" panose="020B0503020204020204" pitchFamily="34" charset="-122"/>
                <a:ea typeface="微软雅黑" panose="020B0503020204020204" pitchFamily="34" charset="-122"/>
              </a:rPr>
              <a:t>数据挖掘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1" name="组合 20"/>
          <p:cNvGrpSpPr/>
          <p:nvPr>
            <p:custDataLst>
              <p:tags r:id="rId3"/>
            </p:custDataLst>
          </p:nvPr>
        </p:nvGrpSpPr>
        <p:grpSpPr>
          <a:xfrm>
            <a:off x="890684" y="2220566"/>
            <a:ext cx="10817860" cy="3442970"/>
            <a:chOff x="1098" y="3722"/>
            <a:chExt cx="17657" cy="5761"/>
          </a:xfrm>
        </p:grpSpPr>
        <p:sp>
          <p:nvSpPr>
            <p:cNvPr id="22" name="流程图: 过程 21"/>
            <p:cNvSpPr/>
            <p:nvPr>
              <p:custDataLst>
                <p:tags r:id="rId4"/>
              </p:custDataLst>
            </p:nvPr>
          </p:nvSpPr>
          <p:spPr>
            <a:xfrm>
              <a:off x="1098" y="3723"/>
              <a:ext cx="3660" cy="5760"/>
            </a:xfrm>
            <a:prstGeom prst="flowChartProcess">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custDataLst>
                <p:tags r:id="rId5"/>
              </p:custDataLst>
            </p:nvPr>
          </p:nvSpPr>
          <p:spPr>
            <a:xfrm>
              <a:off x="15095"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custDataLst>
                <p:tags r:id="rId6"/>
              </p:custDataLst>
            </p:nvPr>
          </p:nvSpPr>
          <p:spPr>
            <a:xfrm>
              <a:off x="10447"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custDataLst>
                <p:tags r:id="rId7"/>
              </p:custDataLst>
            </p:nvPr>
          </p:nvSpPr>
          <p:spPr>
            <a:xfrm>
              <a:off x="5795" y="3723"/>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custDataLst>
              <p:tags r:id="rId8"/>
            </p:custDataLst>
          </p:nvPr>
        </p:nvGrpSpPr>
        <p:grpSpPr>
          <a:xfrm>
            <a:off x="997999" y="2474566"/>
            <a:ext cx="10842268" cy="2732302"/>
            <a:chOff x="1287" y="4440"/>
            <a:chExt cx="17074" cy="4303"/>
          </a:xfrm>
        </p:grpSpPr>
        <p:sp>
          <p:nvSpPr>
            <p:cNvPr id="27" name="椭圆 2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9"/>
              </p:custDataLst>
            </p:nvPr>
          </p:nvSpPr>
          <p:spPr>
            <a:xfrm>
              <a:off x="11175" y="4460"/>
              <a:ext cx="1450" cy="1467"/>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8" name="组合 27"/>
            <p:cNvGrpSpPr/>
            <p:nvPr/>
          </p:nvGrpSpPr>
          <p:grpSpPr>
            <a:xfrm>
              <a:off x="1287" y="6459"/>
              <a:ext cx="3147" cy="1501"/>
              <a:chOff x="1287" y="6485"/>
              <a:chExt cx="3147" cy="1484"/>
            </a:xfrm>
          </p:grpSpPr>
          <p:sp>
            <p:nvSpPr>
              <p:cNvPr id="67"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1287"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概念</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1"/>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29" name="组合 28"/>
            <p:cNvGrpSpPr/>
            <p:nvPr/>
          </p:nvGrpSpPr>
          <p:grpSpPr>
            <a:xfrm>
              <a:off x="2141" y="4460"/>
              <a:ext cx="1450" cy="1472"/>
              <a:chOff x="3925" y="4337"/>
              <a:chExt cx="1450" cy="1455"/>
            </a:xfrm>
          </p:grpSpPr>
          <p:sp>
            <p:nvSpPr>
              <p:cNvPr id="65" name="椭圆 6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2"/>
                </p:custDataLst>
              </p:nvPr>
            </p:nvSpPr>
            <p:spPr>
              <a:xfrm>
                <a:off x="3925" y="4337"/>
                <a:ext cx="1450" cy="1450"/>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6" name="文本框 65"/>
              <p:cNvSpPr txBox="1"/>
              <p:nvPr>
                <p:custDataLst>
                  <p:tags r:id="rId13"/>
                </p:custDataLst>
              </p:nvPr>
            </p:nvSpPr>
            <p:spPr>
              <a:xfrm>
                <a:off x="4198" y="4500"/>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1</a:t>
                </a:r>
                <a:endParaRPr lang="en-US" altLang="zh-CN" sz="4800">
                  <a:solidFill>
                    <a:schemeClr val="bg1"/>
                  </a:solidFill>
                  <a:latin typeface="方正兰亭粗黑_GBK" panose="02000000000000000000" charset="-122"/>
                  <a:ea typeface="方正兰亭粗黑_GBK" panose="02000000000000000000" charset="-122"/>
                </a:endParaRPr>
              </a:p>
            </p:txBody>
          </p:sp>
        </p:grpSp>
        <p:grpSp>
          <p:nvGrpSpPr>
            <p:cNvPr id="30" name="组合 29"/>
            <p:cNvGrpSpPr/>
            <p:nvPr/>
          </p:nvGrpSpPr>
          <p:grpSpPr>
            <a:xfrm>
              <a:off x="15700" y="4440"/>
              <a:ext cx="1450" cy="1467"/>
              <a:chOff x="14840" y="4337"/>
              <a:chExt cx="1450" cy="1450"/>
            </a:xfrm>
          </p:grpSpPr>
          <p:sp>
            <p:nvSpPr>
              <p:cNvPr id="63" name="椭圆 6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4"/>
                </p:custDataLst>
              </p:nvPr>
            </p:nvSpPr>
            <p:spPr>
              <a:xfrm>
                <a:off x="1484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4" name="文本框 63"/>
              <p:cNvSpPr txBox="1"/>
              <p:nvPr>
                <p:custDataLst>
                  <p:tags r:id="rId15"/>
                </p:custDataLst>
              </p:nvPr>
            </p:nvSpPr>
            <p:spPr>
              <a:xfrm>
                <a:off x="15095" y="4469"/>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4</a:t>
                </a:r>
                <a:endParaRPr lang="en-US" altLang="zh-CN" sz="4800">
                  <a:solidFill>
                    <a:schemeClr val="bg1"/>
                  </a:solidFill>
                  <a:latin typeface="方正兰亭粗黑_GBK" panose="02000000000000000000" charset="-122"/>
                  <a:ea typeface="方正兰亭粗黑_GBK" panose="02000000000000000000" charset="-122"/>
                </a:endParaRPr>
              </a:p>
            </p:txBody>
          </p:sp>
        </p:grpSp>
        <p:sp>
          <p:nvSpPr>
            <p:cNvPr id="31" name="文本框 30"/>
            <p:cNvSpPr txBox="1"/>
            <p:nvPr>
              <p:custDataLst>
                <p:tags r:id="rId16"/>
              </p:custDataLst>
            </p:nvPr>
          </p:nvSpPr>
          <p:spPr>
            <a:xfrm>
              <a:off x="11451" y="4645"/>
              <a:ext cx="980" cy="1307"/>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3</a:t>
              </a:r>
              <a:endParaRPr lang="en-US" altLang="zh-CN" sz="4800">
                <a:solidFill>
                  <a:schemeClr val="bg1"/>
                </a:solidFill>
                <a:latin typeface="方正兰亭粗黑_GBK" panose="02000000000000000000" charset="-122"/>
                <a:ea typeface="方正兰亭粗黑_GBK" panose="02000000000000000000" charset="-122"/>
              </a:endParaRPr>
            </a:p>
          </p:txBody>
        </p:sp>
        <p:grpSp>
          <p:nvGrpSpPr>
            <p:cNvPr id="32" name="组合 31"/>
            <p:cNvGrpSpPr/>
            <p:nvPr/>
          </p:nvGrpSpPr>
          <p:grpSpPr>
            <a:xfrm>
              <a:off x="6730" y="4440"/>
              <a:ext cx="1450" cy="1467"/>
              <a:chOff x="7670" y="4337"/>
              <a:chExt cx="1450" cy="1450"/>
            </a:xfrm>
          </p:grpSpPr>
          <p:sp>
            <p:nvSpPr>
              <p:cNvPr id="61" name="椭圆 6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7"/>
                </p:custDataLst>
              </p:nvPr>
            </p:nvSpPr>
            <p:spPr>
              <a:xfrm>
                <a:off x="767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2" name="文本框 61"/>
              <p:cNvSpPr txBox="1"/>
              <p:nvPr>
                <p:custDataLst>
                  <p:tags r:id="rId18"/>
                </p:custDataLst>
              </p:nvPr>
            </p:nvSpPr>
            <p:spPr>
              <a:xfrm>
                <a:off x="7942" y="4448"/>
                <a:ext cx="980" cy="1292"/>
              </a:xfrm>
              <a:prstGeom prst="rect">
                <a:avLst/>
              </a:prstGeom>
              <a:noFill/>
            </p:spPr>
            <p:txBody>
              <a:bodyPr wrap="square" rtlCol="0">
                <a:spAutoFit/>
              </a:bodyPr>
              <a:lstStyle/>
              <a:p>
                <a:r>
                  <a:rPr lang="en-US" altLang="zh-CN" sz="4800" dirty="0">
                    <a:solidFill>
                      <a:schemeClr val="bg1"/>
                    </a:solidFill>
                    <a:latin typeface="方正兰亭粗黑_GBK" panose="02000000000000000000" charset="-122"/>
                    <a:ea typeface="方正兰亭粗黑_GBK" panose="02000000000000000000" charset="-122"/>
                  </a:rPr>
                  <a:t>2</a:t>
                </a:r>
                <a:endParaRPr lang="en-US" altLang="zh-CN" sz="4800" dirty="0">
                  <a:solidFill>
                    <a:schemeClr val="bg1"/>
                  </a:solidFill>
                  <a:latin typeface="方正兰亭粗黑_GBK" panose="02000000000000000000" charset="-122"/>
                  <a:ea typeface="方正兰亭粗黑_GBK" panose="02000000000000000000" charset="-122"/>
                </a:endParaRPr>
              </a:p>
            </p:txBody>
          </p:sp>
        </p:grpSp>
        <p:grpSp>
          <p:nvGrpSpPr>
            <p:cNvPr id="36" name="组合 35"/>
            <p:cNvGrpSpPr/>
            <p:nvPr/>
          </p:nvGrpSpPr>
          <p:grpSpPr>
            <a:xfrm>
              <a:off x="5856" y="6459"/>
              <a:ext cx="3147" cy="1501"/>
              <a:chOff x="1343" y="6485"/>
              <a:chExt cx="3147" cy="1484"/>
            </a:xfrm>
          </p:grpSpPr>
          <p:sp>
            <p:nvSpPr>
              <p:cNvPr id="43"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9"/>
                </p:custDataLst>
              </p:nvPr>
            </p:nvSpPr>
            <p:spPr>
              <a:xfrm>
                <a:off x="1343"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数据类型</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0"/>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37" name="组合 36"/>
            <p:cNvGrpSpPr/>
            <p:nvPr/>
          </p:nvGrpSpPr>
          <p:grpSpPr>
            <a:xfrm>
              <a:off x="10380" y="6564"/>
              <a:ext cx="3147" cy="1413"/>
              <a:chOff x="1343" y="6490"/>
              <a:chExt cx="3147" cy="1397"/>
            </a:xfrm>
          </p:grpSpPr>
          <p:sp>
            <p:nvSpPr>
              <p:cNvPr id="41"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1"/>
                </p:custDataLst>
              </p:nvPr>
            </p:nvSpPr>
            <p:spPr>
              <a:xfrm>
                <a:off x="1343" y="6490"/>
                <a:ext cx="3147" cy="808"/>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重点问题</a:t>
                </a:r>
                <a:r>
                  <a:rPr kumimoji="0" lang="en-US" altLang="zh-CN"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2"/>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8" name="组合 37"/>
            <p:cNvGrpSpPr/>
            <p:nvPr/>
          </p:nvGrpSpPr>
          <p:grpSpPr>
            <a:xfrm>
              <a:off x="14464" y="6564"/>
              <a:ext cx="3897" cy="2179"/>
              <a:chOff x="1014" y="6490"/>
              <a:chExt cx="3712" cy="2155"/>
            </a:xfrm>
          </p:grpSpPr>
          <p:sp>
            <p:nvSpPr>
              <p:cNvPr id="39"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3"/>
                </p:custDataLst>
              </p:nvPr>
            </p:nvSpPr>
            <p:spPr>
              <a:xfrm>
                <a:off x="1014" y="6490"/>
                <a:ext cx="3712" cy="21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WHOWEDA仓库模型</a:t>
                </a:r>
                <a:r>
                  <a:rPr kumimoji="0" lang="en-US" altLang="zh-CN"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4"/>
                </p:custDataLst>
              </p:nvPr>
            </p:nvSpPr>
            <p:spPr>
              <a:xfrm>
                <a:off x="1510" y="7314"/>
                <a:ext cx="2785" cy="574"/>
              </a:xfrm>
              <a:prstGeom prst="rect">
                <a:avLst/>
              </a:prstGeom>
              <a:noFill/>
            </p:spPr>
            <p:txBody>
              <a:bodyPr wrap="square" rtlCol="0">
                <a:spAutoFit/>
              </a:bodyPr>
              <a:lstStyle/>
              <a:p>
                <a:pPr lvl="0" algn="ctr">
                  <a:lnSpc>
                    <a:spcPct val="150000"/>
                  </a:lnSpc>
                  <a:defRPr/>
                </a:pPr>
                <a:endParaRPr kumimoji="0" lang="en-US" altLang="zh-CN" sz="1200" b="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wipe(up)">
                                      <p:cBhvr>
                                        <p:cTn id="14" dur="500"/>
                                        <p:tgtEl>
                                          <p:spTgt spid="21"/>
                                        </p:tgtEl>
                                      </p:cBhvr>
                                    </p:animEffect>
                                  </p:childTnLst>
                                </p:cTn>
                              </p:par>
                              <p:par>
                                <p:cTn id="15" presetID="22" presetClass="entr" presetSubtype="1"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93530" y="2044700"/>
            <a:ext cx="2210250" cy="4139999"/>
          </a:xfrm>
          <a:prstGeom prst="rect">
            <a:avLst/>
          </a:prstGeom>
        </p:spPr>
      </p:pic>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custDataLst>
              <p:tags r:id="rId2"/>
            </p:custDataLst>
          </p:nvPr>
        </p:nvSpPr>
        <p:spPr>
          <a:xfrm>
            <a:off x="3456182" y="2044700"/>
            <a:ext cx="8127554" cy="4140000"/>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文本框 31"/>
          <p:cNvSpPr txBox="1"/>
          <p:nvPr>
            <p:custDataLst>
              <p:tags r:id="rId3"/>
            </p:custDataLst>
          </p:nvPr>
        </p:nvSpPr>
        <p:spPr>
          <a:xfrm>
            <a:off x="4406900" y="325628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7"/>
          <p:cNvSpPr txBox="1"/>
          <p:nvPr>
            <p:custDataLst>
              <p:tags r:id="rId4"/>
            </p:custDataLst>
          </p:nvPr>
        </p:nvSpPr>
        <p:spPr>
          <a:xfrm>
            <a:off x="4406900" y="425196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1093530" y="2044700"/>
            <a:ext cx="2210250" cy="4139999"/>
          </a:xfrm>
          <a:prstGeom prst="rect">
            <a:avLst/>
          </a:prstGeom>
          <a:solidFill>
            <a:srgbClr val="1E2B5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tLang="zh-CN" sz="3200" dirty="0">
              <a:latin typeface="微软雅黑" panose="020B0503020204020204" pitchFamily="34" charset="-122"/>
              <a:ea typeface="微软雅黑" panose="020B0503020204020204" pitchFamily="34" charset="-122"/>
            </a:endParaRPr>
          </a:p>
          <a:p>
            <a:pPr algn="ctr">
              <a:lnSpc>
                <a:spcPct val="150000"/>
              </a:lnSpc>
            </a:pP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2" name="文本框 1"/>
          <p:cNvSpPr txBox="1"/>
          <p:nvPr/>
        </p:nvSpPr>
        <p:spPr>
          <a:xfrm>
            <a:off x="3873500" y="2489835"/>
            <a:ext cx="7366000" cy="3243580"/>
          </a:xfrm>
          <a:prstGeom prst="rect">
            <a:avLst/>
          </a:prstGeom>
          <a:noFill/>
        </p:spPr>
        <p:txBody>
          <a:bodyPr wrap="square" rtlCol="0">
            <a:noAutofit/>
          </a:bodyPr>
          <a:p>
            <a:r>
              <a:rPr lang="zh-CN" altLang="en-US" sz="2800"/>
              <a:t>网络数据挖掘是指对整个互联网上的数据进行挖掘和分析，包括各种类型的数据，如文本、图像、视频等。</a:t>
            </a:r>
            <a:endParaRPr lang="zh-CN" altLang="en-US" sz="2800"/>
          </a:p>
          <a:p>
            <a:endParaRPr lang="zh-CN" altLang="en-US" sz="2800"/>
          </a:p>
          <a:p>
            <a:r>
              <a:rPr lang="zh-CN" altLang="en-US" sz="2800"/>
              <a:t>Web数据挖掘针对特定的Web站点或Web应用进行数据挖掘和分析，主要关注的是Web页面的内容、结构和用户行为等方面的信息。</a:t>
            </a:r>
            <a:endParaRPr lang="zh-CN" altLang="en-US" sz="2800"/>
          </a:p>
        </p:txBody>
      </p:sp>
      <p:sp>
        <p:nvSpPr>
          <p:cNvPr id="5" name="文本框 4"/>
          <p:cNvSpPr txBox="1"/>
          <p:nvPr/>
        </p:nvSpPr>
        <p:spPr>
          <a:xfrm>
            <a:off x="546100" y="843915"/>
            <a:ext cx="2280285" cy="730885"/>
          </a:xfrm>
          <a:prstGeom prst="rect">
            <a:avLst/>
          </a:prstGeom>
          <a:noFill/>
        </p:spPr>
        <p:txBody>
          <a:bodyPr wrap="square" rtlCol="0">
            <a:noAutofit/>
          </a:bodyPr>
          <a:p>
            <a:pPr algn="ct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概念</a:t>
            </a: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对比</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childTnLst>
                          </p:cTn>
                        </p:par>
                        <p:par>
                          <p:cTn id="8" fill="hold">
                            <p:stCondLst>
                              <p:cond delay="500"/>
                            </p:stCondLst>
                            <p:childTnLst>
                              <p:par>
                                <p:cTn id="9" presetID="2" presetClass="entr" presetSubtype="4" decel="5330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53" presetClass="entr" presetSubtype="16"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500" fill="hold"/>
                                        <p:tgtEl>
                                          <p:spTgt spid="20"/>
                                        </p:tgtEl>
                                        <p:attrNameLst>
                                          <p:attrName>ppt_w</p:attrName>
                                        </p:attrNameLst>
                                      </p:cBhvr>
                                      <p:tavLst>
                                        <p:tav tm="0">
                                          <p:val>
                                            <p:fltVal val="0"/>
                                          </p:val>
                                        </p:tav>
                                        <p:tav tm="100000">
                                          <p:val>
                                            <p:strVal val="#ppt_w"/>
                                          </p:val>
                                        </p:tav>
                                      </p:tavLst>
                                    </p:anim>
                                    <p:anim calcmode="lin" valueType="num">
                                      <p:cBhvr>
                                        <p:cTn id="17" dur="500" fill="hold"/>
                                        <p:tgtEl>
                                          <p:spTgt spid="20"/>
                                        </p:tgtEl>
                                        <p:attrNameLst>
                                          <p:attrName>ppt_h</p:attrName>
                                        </p:attrNameLst>
                                      </p:cBhvr>
                                      <p:tavLst>
                                        <p:tav tm="0">
                                          <p:val>
                                            <p:fltVal val="0"/>
                                          </p:val>
                                        </p:tav>
                                        <p:tav tm="100000">
                                          <p:val>
                                            <p:strVal val="#ppt_h"/>
                                          </p:val>
                                        </p:tav>
                                      </p:tavLst>
                                    </p:anim>
                                    <p:animEffect transition="in" filter="fade">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43"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93530" y="2044700"/>
            <a:ext cx="2210250" cy="4139999"/>
          </a:xfrm>
          <a:prstGeom prst="rect">
            <a:avLst/>
          </a:prstGeom>
        </p:spPr>
      </p:pic>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custDataLst>
              <p:tags r:id="rId2"/>
            </p:custDataLst>
          </p:nvPr>
        </p:nvSpPr>
        <p:spPr>
          <a:xfrm>
            <a:off x="3456182" y="2044700"/>
            <a:ext cx="8127554" cy="4140000"/>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文本框 31"/>
          <p:cNvSpPr txBox="1"/>
          <p:nvPr>
            <p:custDataLst>
              <p:tags r:id="rId3"/>
            </p:custDataLst>
          </p:nvPr>
        </p:nvSpPr>
        <p:spPr>
          <a:xfrm>
            <a:off x="4406900" y="325628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7"/>
          <p:cNvSpPr txBox="1"/>
          <p:nvPr>
            <p:custDataLst>
              <p:tags r:id="rId4"/>
            </p:custDataLst>
          </p:nvPr>
        </p:nvSpPr>
        <p:spPr>
          <a:xfrm>
            <a:off x="4406900" y="425196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1093530" y="2044700"/>
            <a:ext cx="2210250" cy="4139999"/>
          </a:xfrm>
          <a:prstGeom prst="rect">
            <a:avLst/>
          </a:prstGeom>
          <a:solidFill>
            <a:srgbClr val="1E2B5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altLang="zh-CN" sz="3200" dirty="0">
              <a:latin typeface="微软雅黑" panose="020B0503020204020204" pitchFamily="34" charset="-122"/>
              <a:ea typeface="微软雅黑" panose="020B0503020204020204" pitchFamily="34" charset="-122"/>
            </a:endParaRPr>
          </a:p>
          <a:p>
            <a:pPr algn="ctr">
              <a:lnSpc>
                <a:spcPct val="150000"/>
              </a:lnSpc>
            </a:pP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2" name="文本框 1"/>
          <p:cNvSpPr txBox="1"/>
          <p:nvPr/>
        </p:nvSpPr>
        <p:spPr>
          <a:xfrm>
            <a:off x="4699000" y="2489835"/>
            <a:ext cx="7366000" cy="3243580"/>
          </a:xfrm>
          <a:prstGeom prst="rect">
            <a:avLst/>
          </a:prstGeom>
          <a:noFill/>
        </p:spPr>
        <p:txBody>
          <a:bodyPr wrap="square" rtlCol="0">
            <a:noAutofit/>
          </a:bodyPr>
          <a:p>
            <a:r>
              <a:rPr lang="zh-CN" altLang="en-US" sz="2800"/>
              <a:t>WWW上的数据</a:t>
            </a:r>
            <a:endParaRPr lang="zh-CN" altLang="en-US" sz="2800"/>
          </a:p>
          <a:p>
            <a:endParaRPr lang="zh-CN" altLang="en-US" sz="2800"/>
          </a:p>
          <a:p>
            <a:endParaRPr lang="zh-CN" altLang="en-US" sz="2800"/>
          </a:p>
          <a:p>
            <a:r>
              <a:rPr lang="zh-CN" altLang="en-US" sz="2800"/>
              <a:t>关于浏览网页用户的网络日志数据</a:t>
            </a:r>
            <a:endParaRPr lang="zh-CN" altLang="en-US" sz="2800"/>
          </a:p>
          <a:p>
            <a:endParaRPr lang="zh-CN" altLang="en-US" sz="2800"/>
          </a:p>
          <a:p>
            <a:endParaRPr lang="zh-CN" altLang="en-US" sz="2800"/>
          </a:p>
          <a:p>
            <a:r>
              <a:rPr lang="zh-CN" altLang="en-US" sz="2800"/>
              <a:t>Web结构数据</a:t>
            </a:r>
            <a:endParaRPr lang="zh-CN" altLang="en-US" sz="2800"/>
          </a:p>
        </p:txBody>
      </p:sp>
      <p:sp>
        <p:nvSpPr>
          <p:cNvPr id="5" name="文本框 4"/>
          <p:cNvSpPr txBox="1"/>
          <p:nvPr/>
        </p:nvSpPr>
        <p:spPr>
          <a:xfrm>
            <a:off x="546100" y="843915"/>
            <a:ext cx="2280285" cy="730885"/>
          </a:xfrm>
          <a:prstGeom prst="rect">
            <a:avLst/>
          </a:prstGeom>
          <a:noFill/>
        </p:spPr>
        <p:txBody>
          <a:bodyPr wrap="square" rtlCol="0">
            <a:noAutofit/>
          </a:bodyPr>
          <a:p>
            <a:pPr algn="ct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数据类型</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39" name="矩形 38"/>
          <p:cNvSpPr/>
          <p:nvPr>
            <p:custDataLst>
              <p:tags r:id="rId6"/>
            </p:custDataLst>
          </p:nvPr>
        </p:nvSpPr>
        <p:spPr>
          <a:xfrm>
            <a:off x="3940644" y="3762479"/>
            <a:ext cx="466272" cy="489772"/>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3" name="矩形 2"/>
          <p:cNvSpPr/>
          <p:nvPr>
            <p:custDataLst>
              <p:tags r:id="rId7"/>
            </p:custDataLst>
          </p:nvPr>
        </p:nvSpPr>
        <p:spPr>
          <a:xfrm>
            <a:off x="3940644" y="2489939"/>
            <a:ext cx="466272" cy="489772"/>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4" name="矩形 3"/>
          <p:cNvSpPr/>
          <p:nvPr>
            <p:custDataLst>
              <p:tags r:id="rId8"/>
            </p:custDataLst>
          </p:nvPr>
        </p:nvSpPr>
        <p:spPr>
          <a:xfrm>
            <a:off x="3940644" y="5038194"/>
            <a:ext cx="466272" cy="489772"/>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childTnLst>
                          </p:cTn>
                        </p:par>
                        <p:par>
                          <p:cTn id="8" fill="hold">
                            <p:stCondLst>
                              <p:cond delay="500"/>
                            </p:stCondLst>
                            <p:childTnLst>
                              <p:par>
                                <p:cTn id="9" presetID="2" presetClass="entr" presetSubtype="4" decel="5330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53" presetClass="entr" presetSubtype="16"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500" fill="hold"/>
                                        <p:tgtEl>
                                          <p:spTgt spid="20"/>
                                        </p:tgtEl>
                                        <p:attrNameLst>
                                          <p:attrName>ppt_w</p:attrName>
                                        </p:attrNameLst>
                                      </p:cBhvr>
                                      <p:tavLst>
                                        <p:tav tm="0">
                                          <p:val>
                                            <p:fltVal val="0"/>
                                          </p:val>
                                        </p:tav>
                                        <p:tav tm="100000">
                                          <p:val>
                                            <p:strVal val="#ppt_w"/>
                                          </p:val>
                                        </p:tav>
                                      </p:tavLst>
                                    </p:anim>
                                    <p:anim calcmode="lin" valueType="num">
                                      <p:cBhvr>
                                        <p:cTn id="17" dur="500" fill="hold"/>
                                        <p:tgtEl>
                                          <p:spTgt spid="20"/>
                                        </p:tgtEl>
                                        <p:attrNameLst>
                                          <p:attrName>ppt_h</p:attrName>
                                        </p:attrNameLst>
                                      </p:cBhvr>
                                      <p:tavLst>
                                        <p:tav tm="0">
                                          <p:val>
                                            <p:fltVal val="0"/>
                                          </p:val>
                                        </p:tav>
                                        <p:tav tm="100000">
                                          <p:val>
                                            <p:strVal val="#ppt_h"/>
                                          </p:val>
                                        </p:tav>
                                      </p:tavLst>
                                    </p:anim>
                                    <p:animEffect transition="in" filter="fade">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4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2599784" y="1439943"/>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2855591" y="1020071"/>
            <a:ext cx="1888386" cy="382270"/>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重点问题</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3"/>
          <p:cNvSpPr/>
          <p:nvPr>
            <p:custDataLst>
              <p:tags r:id="rId1"/>
            </p:custDataLst>
          </p:nvPr>
        </p:nvSpPr>
        <p:spPr>
          <a:xfrm>
            <a:off x="2754749" y="3592328"/>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E2B5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custDataLst>
              <p:tags r:id="rId2"/>
            </p:custDataLst>
          </p:nvPr>
        </p:nvSpPr>
        <p:spPr>
          <a:xfrm>
            <a:off x="6587826" y="2214953"/>
            <a:ext cx="5088565" cy="768985"/>
          </a:xfrm>
          <a:prstGeom prst="rect">
            <a:avLst/>
          </a:prstGeom>
          <a:noFill/>
        </p:spPr>
        <p:txBody>
          <a:bodyPr wrap="square" lIns="0" tIns="0" rIns="0" bIns="0" rtlCol="0">
            <a:spAutoFit/>
          </a:bodyPr>
          <a:lstStyle/>
          <a:p>
            <a:pPr algn="just">
              <a:lnSpc>
                <a:spcPts val="2000"/>
              </a:lnSpc>
            </a:pPr>
            <a:r>
              <a:rPr lang="en-GB" altLang="zh-CN" sz="1800" dirty="0">
                <a:latin typeface="Times New Roman" panose="02020603050405020304" pitchFamily="18" charset="0"/>
                <a:ea typeface="黑体" panose="02010609060101010101" pitchFamily="49" charset="-122"/>
                <a:cs typeface="Times New Roman" panose="02020603050405020304" pitchFamily="18" charset="0"/>
              </a:rPr>
              <a:t>利用网络爬虫程序自动收集、分析和处理网页之间的链接关系，以发现网站的组织结构、主题分布、信息层次等特征。</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1" name="TextBox 75"/>
          <p:cNvSpPr txBox="1"/>
          <p:nvPr>
            <p:custDataLst>
              <p:tags r:id="rId3"/>
            </p:custDataLst>
          </p:nvPr>
        </p:nvSpPr>
        <p:spPr>
          <a:xfrm>
            <a:off x="6520815" y="3514090"/>
            <a:ext cx="5088255" cy="1034415"/>
          </a:xfrm>
          <a:prstGeom prst="rect">
            <a:avLst/>
          </a:prstGeom>
          <a:noFill/>
        </p:spPr>
        <p:txBody>
          <a:bodyPr wrap="square" lIns="0" tIns="0" rIns="0" bIns="0" rtlCol="0">
            <a:noAutofit/>
          </a:bodyPr>
          <a:lstStyle/>
          <a:p>
            <a:pPr algn="just">
              <a:lnSpc>
                <a:spcPts val="2000"/>
              </a:lnSpc>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从网络文本中自动提取有用信息的技术。它包括文本挖掘、数据挖掘、机器学习等技术，并且可以应用于许多领域，如搜索引擎优化、舆情分析、商业竞争情报收集等等。</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3" name="TextBox 76"/>
          <p:cNvSpPr txBox="1"/>
          <p:nvPr>
            <p:custDataLst>
              <p:tags r:id="rId4"/>
            </p:custDataLst>
          </p:nvPr>
        </p:nvSpPr>
        <p:spPr>
          <a:xfrm>
            <a:off x="6520516" y="5046649"/>
            <a:ext cx="5088564" cy="1246505"/>
          </a:xfrm>
          <a:prstGeom prst="rect">
            <a:avLst/>
          </a:prstGeom>
          <a:noFill/>
        </p:spPr>
        <p:txBody>
          <a:bodyPr wrap="square" lIns="0" tIns="0" rIns="0" bIns="0" rtlCol="0">
            <a:spAutoFit/>
          </a:bodyPr>
          <a:lstStyle/>
          <a:p>
            <a:pPr>
              <a:lnSpc>
                <a:spcPct val="150000"/>
              </a:lnSpc>
            </a:pPr>
            <a:r>
              <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rPr>
              <a:t>用于分析用户在网站上的行为。通过收集、存储和分析大量的网络访问日志，Web Usage Mining可以揭示出用户的兴趣、偏好、行为模式等信息。</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5" name="矩形 3"/>
          <p:cNvSpPr/>
          <p:nvPr>
            <p:custDataLst>
              <p:tags r:id="rId5"/>
            </p:custDataLst>
          </p:nvPr>
        </p:nvSpPr>
        <p:spPr>
          <a:xfrm>
            <a:off x="2754749" y="2050351"/>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E2B5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7" name="矩形 3"/>
          <p:cNvSpPr/>
          <p:nvPr>
            <p:custDataLst>
              <p:tags r:id="rId6"/>
            </p:custDataLst>
          </p:nvPr>
        </p:nvSpPr>
        <p:spPr>
          <a:xfrm>
            <a:off x="2754749" y="5234384"/>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rgbClr val="1E2B57"/>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4" name="TextBox 82"/>
          <p:cNvSpPr txBox="1"/>
          <p:nvPr>
            <p:custDataLst>
              <p:tags r:id="rId7"/>
            </p:custDataLst>
          </p:nvPr>
        </p:nvSpPr>
        <p:spPr>
          <a:xfrm>
            <a:off x="3400978" y="2275573"/>
            <a:ext cx="2298067"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网络结构</a:t>
            </a:r>
            <a:r>
              <a:rPr lang="zh-CN" altLang="en-US" sz="2935" dirty="0">
                <a:solidFill>
                  <a:schemeClr val="bg1"/>
                </a:solidFill>
              </a:rPr>
              <a:t>挖掘</a:t>
            </a:r>
            <a:endParaRPr lang="zh-CN" altLang="en-US" sz="2935" dirty="0">
              <a:solidFill>
                <a:schemeClr val="bg1"/>
              </a:solidFill>
            </a:endParaRPr>
          </a:p>
        </p:txBody>
      </p:sp>
      <p:sp>
        <p:nvSpPr>
          <p:cNvPr id="45" name="TextBox 83"/>
          <p:cNvSpPr txBox="1"/>
          <p:nvPr>
            <p:custDataLst>
              <p:tags r:id="rId8"/>
            </p:custDataLst>
          </p:nvPr>
        </p:nvSpPr>
        <p:spPr>
          <a:xfrm>
            <a:off x="3251835" y="3801745"/>
            <a:ext cx="2596515"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935" dirty="0">
                <a:solidFill>
                  <a:schemeClr val="bg1"/>
                </a:solidFill>
              </a:rPr>
              <a:t>Web</a:t>
            </a:r>
            <a:r>
              <a:rPr lang="zh-CN" altLang="en-US" sz="2935" dirty="0">
                <a:solidFill>
                  <a:schemeClr val="bg1"/>
                </a:solidFill>
              </a:rPr>
              <a:t>内容</a:t>
            </a:r>
            <a:r>
              <a:rPr lang="zh-CN" altLang="en-US" sz="2935" dirty="0">
                <a:solidFill>
                  <a:schemeClr val="bg1"/>
                </a:solidFill>
              </a:rPr>
              <a:t>挖掘</a:t>
            </a:r>
            <a:endParaRPr lang="zh-CN" altLang="en-US" sz="2935" dirty="0">
              <a:solidFill>
                <a:schemeClr val="bg1"/>
              </a:solidFill>
            </a:endParaRPr>
          </a:p>
        </p:txBody>
      </p:sp>
      <p:sp>
        <p:nvSpPr>
          <p:cNvPr id="46" name="TextBox 84"/>
          <p:cNvSpPr txBox="1"/>
          <p:nvPr>
            <p:custDataLst>
              <p:tags r:id="rId9"/>
            </p:custDataLst>
          </p:nvPr>
        </p:nvSpPr>
        <p:spPr>
          <a:xfrm>
            <a:off x="3290570" y="5443220"/>
            <a:ext cx="2557780" cy="451485"/>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en-US" altLang="zh-CN" sz="2935" dirty="0">
                <a:solidFill>
                  <a:schemeClr val="bg1"/>
                </a:solidFill>
              </a:rPr>
              <a:t>Web</a:t>
            </a:r>
            <a:r>
              <a:rPr lang="zh-CN" altLang="en-US" sz="2935" dirty="0">
                <a:solidFill>
                  <a:schemeClr val="bg1"/>
                </a:solidFill>
              </a:rPr>
              <a:t>使用挖掘</a:t>
            </a:r>
            <a:endParaRPr lang="zh-CN" altLang="en-US" sz="2935" dirty="0">
              <a:solidFill>
                <a:schemeClr val="bg1"/>
              </a:solidFill>
            </a:endParaRPr>
          </a:p>
        </p:txBody>
      </p:sp>
      <p:pic>
        <p:nvPicPr>
          <p:cNvPr id="48" name="图片 4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3" name="图片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37108" y="11500"/>
            <a:ext cx="4564333" cy="6846500"/>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5"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800" fill="hold"/>
                                        <p:tgtEl>
                                          <p:spTgt spid="25"/>
                                        </p:tgtEl>
                                        <p:attrNameLst>
                                          <p:attrName>ppt_w</p:attrName>
                                        </p:attrNameLst>
                                      </p:cBhvr>
                                      <p:tavLst>
                                        <p:tav tm="0">
                                          <p:val>
                                            <p:strVal val="#ppt_w*0.70"/>
                                          </p:val>
                                        </p:tav>
                                        <p:tav tm="100000">
                                          <p:val>
                                            <p:strVal val="#ppt_w"/>
                                          </p:val>
                                        </p:tav>
                                      </p:tavLst>
                                    </p:anim>
                                    <p:anim calcmode="lin" valueType="num">
                                      <p:cBhvr>
                                        <p:cTn id="15" dur="800" fill="hold"/>
                                        <p:tgtEl>
                                          <p:spTgt spid="25"/>
                                        </p:tgtEl>
                                        <p:attrNameLst>
                                          <p:attrName>ppt_h</p:attrName>
                                        </p:attrNameLst>
                                      </p:cBhvr>
                                      <p:tavLst>
                                        <p:tav tm="0">
                                          <p:val>
                                            <p:strVal val="#ppt_h"/>
                                          </p:val>
                                        </p:tav>
                                        <p:tav tm="100000">
                                          <p:val>
                                            <p:strVal val="#ppt_h"/>
                                          </p:val>
                                        </p:tav>
                                      </p:tavLst>
                                    </p:anim>
                                    <p:animEffect transition="in" filter="fade">
                                      <p:cBhvr>
                                        <p:cTn id="16" dur="800"/>
                                        <p:tgtEl>
                                          <p:spTgt spid="25"/>
                                        </p:tgtEl>
                                      </p:cBhvr>
                                    </p:animEffect>
                                  </p:childTnLst>
                                </p:cTn>
                              </p:par>
                              <p:par>
                                <p:cTn id="17" presetID="55"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800" fill="hold"/>
                                        <p:tgtEl>
                                          <p:spTgt spid="18"/>
                                        </p:tgtEl>
                                        <p:attrNameLst>
                                          <p:attrName>ppt_w</p:attrName>
                                        </p:attrNameLst>
                                      </p:cBhvr>
                                      <p:tavLst>
                                        <p:tav tm="0">
                                          <p:val>
                                            <p:strVal val="#ppt_w*0.70"/>
                                          </p:val>
                                        </p:tav>
                                        <p:tav tm="100000">
                                          <p:val>
                                            <p:strVal val="#ppt_w"/>
                                          </p:val>
                                        </p:tav>
                                      </p:tavLst>
                                    </p:anim>
                                    <p:anim calcmode="lin" valueType="num">
                                      <p:cBhvr>
                                        <p:cTn id="20" dur="800" fill="hold"/>
                                        <p:tgtEl>
                                          <p:spTgt spid="18"/>
                                        </p:tgtEl>
                                        <p:attrNameLst>
                                          <p:attrName>ppt_h</p:attrName>
                                        </p:attrNameLst>
                                      </p:cBhvr>
                                      <p:tavLst>
                                        <p:tav tm="0">
                                          <p:val>
                                            <p:strVal val="#ppt_h"/>
                                          </p:val>
                                        </p:tav>
                                        <p:tav tm="100000">
                                          <p:val>
                                            <p:strVal val="#ppt_h"/>
                                          </p:val>
                                        </p:tav>
                                      </p:tavLst>
                                    </p:anim>
                                    <p:animEffect transition="in" filter="fade">
                                      <p:cBhvr>
                                        <p:cTn id="21" dur="800"/>
                                        <p:tgtEl>
                                          <p:spTgt spid="18"/>
                                        </p:tgtEl>
                                      </p:cBhvr>
                                    </p:animEffect>
                                  </p:childTnLst>
                                </p:cTn>
                              </p:par>
                              <p:par>
                                <p:cTn id="22" presetID="55"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p:cTn id="24" dur="800" fill="hold"/>
                                        <p:tgtEl>
                                          <p:spTgt spid="37"/>
                                        </p:tgtEl>
                                        <p:attrNameLst>
                                          <p:attrName>ppt_w</p:attrName>
                                        </p:attrNameLst>
                                      </p:cBhvr>
                                      <p:tavLst>
                                        <p:tav tm="0">
                                          <p:val>
                                            <p:strVal val="#ppt_w*0.70"/>
                                          </p:val>
                                        </p:tav>
                                        <p:tav tm="100000">
                                          <p:val>
                                            <p:strVal val="#ppt_w"/>
                                          </p:val>
                                        </p:tav>
                                      </p:tavLst>
                                    </p:anim>
                                    <p:anim calcmode="lin" valueType="num">
                                      <p:cBhvr>
                                        <p:cTn id="25" dur="800" fill="hold"/>
                                        <p:tgtEl>
                                          <p:spTgt spid="37"/>
                                        </p:tgtEl>
                                        <p:attrNameLst>
                                          <p:attrName>ppt_h</p:attrName>
                                        </p:attrNameLst>
                                      </p:cBhvr>
                                      <p:tavLst>
                                        <p:tav tm="0">
                                          <p:val>
                                            <p:strVal val="#ppt_h"/>
                                          </p:val>
                                        </p:tav>
                                        <p:tav tm="100000">
                                          <p:val>
                                            <p:strVal val="#ppt_h"/>
                                          </p:val>
                                        </p:tav>
                                      </p:tavLst>
                                    </p:anim>
                                    <p:animEffect transition="in" filter="fade">
                                      <p:cBhvr>
                                        <p:cTn id="26" dur="800"/>
                                        <p:tgtEl>
                                          <p:spTgt spid="37"/>
                                        </p:tgtEl>
                                      </p:cBhvr>
                                    </p:animEffect>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 calcmode="lin" valueType="num">
                                      <p:cBhvr>
                                        <p:cTn id="30" dur="500" fill="hold"/>
                                        <p:tgtEl>
                                          <p:spTgt spid="44"/>
                                        </p:tgtEl>
                                        <p:attrNameLst>
                                          <p:attrName>ppt_w</p:attrName>
                                        </p:attrNameLst>
                                      </p:cBhvr>
                                      <p:tavLst>
                                        <p:tav tm="0">
                                          <p:val>
                                            <p:fltVal val="0"/>
                                          </p:val>
                                        </p:tav>
                                        <p:tav tm="100000">
                                          <p:val>
                                            <p:strVal val="#ppt_w"/>
                                          </p:val>
                                        </p:tav>
                                      </p:tavLst>
                                    </p:anim>
                                    <p:anim calcmode="lin" valueType="num">
                                      <p:cBhvr>
                                        <p:cTn id="31" dur="500" fill="hold"/>
                                        <p:tgtEl>
                                          <p:spTgt spid="44"/>
                                        </p:tgtEl>
                                        <p:attrNameLst>
                                          <p:attrName>ppt_h</p:attrName>
                                        </p:attrNameLst>
                                      </p:cBhvr>
                                      <p:tavLst>
                                        <p:tav tm="0">
                                          <p:val>
                                            <p:fltVal val="0"/>
                                          </p:val>
                                        </p:tav>
                                        <p:tav tm="100000">
                                          <p:val>
                                            <p:strVal val="#ppt_h"/>
                                          </p:val>
                                        </p:tav>
                                      </p:tavLst>
                                    </p:anim>
                                    <p:animEffect transition="in" filter="fade">
                                      <p:cBhvr>
                                        <p:cTn id="32" dur="500"/>
                                        <p:tgtEl>
                                          <p:spTgt spid="44"/>
                                        </p:tgtEl>
                                      </p:cBhvr>
                                    </p:animEffect>
                                  </p:childTnLst>
                                </p:cTn>
                              </p:par>
                            </p:childTnLst>
                          </p:cTn>
                        </p:par>
                        <p:par>
                          <p:cTn id="33" fill="hold">
                            <p:stCondLst>
                              <p:cond delay="2000"/>
                            </p:stCondLst>
                            <p:childTnLst>
                              <p:par>
                                <p:cTn id="34" presetID="53" presetClass="entr" presetSubtype="16" fill="hold" grpId="0" nodeType="afterEffect">
                                  <p:stCondLst>
                                    <p:cond delay="0"/>
                                  </p:stCondLst>
                                  <p:childTnLst>
                                    <p:set>
                                      <p:cBhvr>
                                        <p:cTn id="35" dur="1" fill="hold">
                                          <p:stCondLst>
                                            <p:cond delay="0"/>
                                          </p:stCondLst>
                                        </p:cTn>
                                        <p:tgtEl>
                                          <p:spTgt spid="45"/>
                                        </p:tgtEl>
                                        <p:attrNameLst>
                                          <p:attrName>style.visibility</p:attrName>
                                        </p:attrNameLst>
                                      </p:cBhvr>
                                      <p:to>
                                        <p:strVal val="visible"/>
                                      </p:to>
                                    </p:set>
                                    <p:anim calcmode="lin" valueType="num">
                                      <p:cBhvr>
                                        <p:cTn id="36" dur="500" fill="hold"/>
                                        <p:tgtEl>
                                          <p:spTgt spid="45"/>
                                        </p:tgtEl>
                                        <p:attrNameLst>
                                          <p:attrName>ppt_w</p:attrName>
                                        </p:attrNameLst>
                                      </p:cBhvr>
                                      <p:tavLst>
                                        <p:tav tm="0">
                                          <p:val>
                                            <p:fltVal val="0"/>
                                          </p:val>
                                        </p:tav>
                                        <p:tav tm="100000">
                                          <p:val>
                                            <p:strVal val="#ppt_w"/>
                                          </p:val>
                                        </p:tav>
                                      </p:tavLst>
                                    </p:anim>
                                    <p:anim calcmode="lin" valueType="num">
                                      <p:cBhvr>
                                        <p:cTn id="37" dur="500" fill="hold"/>
                                        <p:tgtEl>
                                          <p:spTgt spid="45"/>
                                        </p:tgtEl>
                                        <p:attrNameLst>
                                          <p:attrName>ppt_h</p:attrName>
                                        </p:attrNameLst>
                                      </p:cBhvr>
                                      <p:tavLst>
                                        <p:tav tm="0">
                                          <p:val>
                                            <p:fltVal val="0"/>
                                          </p:val>
                                        </p:tav>
                                        <p:tav tm="100000">
                                          <p:val>
                                            <p:strVal val="#ppt_h"/>
                                          </p:val>
                                        </p:tav>
                                      </p:tavLst>
                                    </p:anim>
                                    <p:animEffect transition="in" filter="fade">
                                      <p:cBhvr>
                                        <p:cTn id="38" dur="500"/>
                                        <p:tgtEl>
                                          <p:spTgt spid="45"/>
                                        </p:tgtEl>
                                      </p:cBhvr>
                                    </p:animEffect>
                                  </p:childTnLst>
                                </p:cTn>
                              </p:par>
                            </p:childTnLst>
                          </p:cTn>
                        </p:par>
                        <p:par>
                          <p:cTn id="39" fill="hold">
                            <p:stCondLst>
                              <p:cond delay="2500"/>
                            </p:stCondLst>
                            <p:childTnLst>
                              <p:par>
                                <p:cTn id="40" presetID="53" presetClass="entr" presetSubtype="16" fill="hold" grpId="0"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500" fill="hold"/>
                                        <p:tgtEl>
                                          <p:spTgt spid="46"/>
                                        </p:tgtEl>
                                        <p:attrNameLst>
                                          <p:attrName>ppt_w</p:attrName>
                                        </p:attrNameLst>
                                      </p:cBhvr>
                                      <p:tavLst>
                                        <p:tav tm="0">
                                          <p:val>
                                            <p:fltVal val="0"/>
                                          </p:val>
                                        </p:tav>
                                        <p:tav tm="100000">
                                          <p:val>
                                            <p:strVal val="#ppt_w"/>
                                          </p:val>
                                        </p:tav>
                                      </p:tavLst>
                                    </p:anim>
                                    <p:anim calcmode="lin" valueType="num">
                                      <p:cBhvr>
                                        <p:cTn id="43" dur="500" fill="hold"/>
                                        <p:tgtEl>
                                          <p:spTgt spid="46"/>
                                        </p:tgtEl>
                                        <p:attrNameLst>
                                          <p:attrName>ppt_h</p:attrName>
                                        </p:attrNameLst>
                                      </p:cBhvr>
                                      <p:tavLst>
                                        <p:tav tm="0">
                                          <p:val>
                                            <p:fltVal val="0"/>
                                          </p:val>
                                        </p:tav>
                                        <p:tav tm="100000">
                                          <p:val>
                                            <p:strVal val="#ppt_h"/>
                                          </p:val>
                                        </p:tav>
                                      </p:tavLst>
                                    </p:anim>
                                    <p:animEffect transition="in" filter="fade">
                                      <p:cBhvr>
                                        <p:cTn id="44" dur="500"/>
                                        <p:tgtEl>
                                          <p:spTgt spid="46"/>
                                        </p:tgtEl>
                                      </p:cBhvr>
                                    </p:animEffect>
                                  </p:childTnLst>
                                </p:cTn>
                              </p:par>
                            </p:childTnLst>
                          </p:cTn>
                        </p:par>
                        <p:par>
                          <p:cTn id="45" fill="hold">
                            <p:stCondLst>
                              <p:cond delay="3000"/>
                            </p:stCondLst>
                            <p:childTnLst>
                              <p:par>
                                <p:cTn id="46" presetID="22" presetClass="entr" presetSubtype="8" fill="hold" grpId="0" nodeType="after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left)">
                                      <p:cBhvr>
                                        <p:cTn id="48" dur="300"/>
                                        <p:tgtEl>
                                          <p:spTgt spid="20"/>
                                        </p:tgtEl>
                                      </p:cBhvr>
                                    </p:animEffect>
                                  </p:childTnLst>
                                </p:cTn>
                              </p:par>
                            </p:childTnLst>
                          </p:cTn>
                        </p:par>
                        <p:par>
                          <p:cTn id="49" fill="hold">
                            <p:stCondLst>
                              <p:cond delay="3500"/>
                            </p:stCondLst>
                            <p:childTnLst>
                              <p:par>
                                <p:cTn id="50" presetID="22" presetClass="entr" presetSubtype="8"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wipe(left)">
                                      <p:cBhvr>
                                        <p:cTn id="52" dur="300"/>
                                        <p:tgtEl>
                                          <p:spTgt spid="21"/>
                                        </p:tgtEl>
                                      </p:cBhvr>
                                    </p:animEffect>
                                  </p:childTnLst>
                                </p:cTn>
                              </p:par>
                            </p:childTnLst>
                          </p:cTn>
                        </p:par>
                        <p:par>
                          <p:cTn id="53" fill="hold">
                            <p:stCondLst>
                              <p:cond delay="4000"/>
                            </p:stCondLst>
                            <p:childTnLst>
                              <p:par>
                                <p:cTn id="54" presetID="22" presetClass="entr" presetSubtype="8" fill="hold" grpId="0" nodeType="after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wipe(left)">
                                      <p:cBhvr>
                                        <p:cTn id="56" dur="3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8" grpId="0" bldLvl="0" animBg="1"/>
      <p:bldP spid="20" grpId="0"/>
      <p:bldP spid="21" grpId="0"/>
      <p:bldP spid="23" grpId="0"/>
      <p:bldP spid="25" grpId="0" bldLvl="0" animBg="1"/>
      <p:bldP spid="37" grpId="0" bldLvl="0" animBg="1"/>
      <p:bldP spid="44" grpId="0"/>
      <p:bldP spid="45" grpId="0"/>
      <p:bldP spid="4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文本框 31"/>
          <p:cNvSpPr txBox="1"/>
          <p:nvPr>
            <p:custDataLst>
              <p:tags r:id="rId1"/>
            </p:custDataLst>
          </p:nvPr>
        </p:nvSpPr>
        <p:spPr>
          <a:xfrm>
            <a:off x="4406900" y="325628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文本框 37"/>
          <p:cNvSpPr txBox="1"/>
          <p:nvPr>
            <p:custDataLst>
              <p:tags r:id="rId2"/>
            </p:custDataLst>
          </p:nvPr>
        </p:nvSpPr>
        <p:spPr>
          <a:xfrm>
            <a:off x="4406900" y="4251960"/>
            <a:ext cx="7024370" cy="460375"/>
          </a:xfrm>
          <a:prstGeom prst="rect">
            <a:avLst/>
          </a:prstGeom>
          <a:noFill/>
        </p:spPr>
        <p:txBody>
          <a:bodyPr wrap="square" rtlCol="0">
            <a:spAutoFit/>
          </a:bodyPr>
          <a:lstStyle/>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5" name="文本框 4"/>
          <p:cNvSpPr txBox="1"/>
          <p:nvPr/>
        </p:nvSpPr>
        <p:spPr>
          <a:xfrm>
            <a:off x="546100" y="843915"/>
            <a:ext cx="4133850" cy="730885"/>
          </a:xfrm>
          <a:prstGeom prst="rect">
            <a:avLst/>
          </a:prstGeom>
          <a:noFill/>
        </p:spPr>
        <p:txBody>
          <a:bodyPr wrap="square" rtlCol="0">
            <a:noAutofit/>
          </a:bodyPr>
          <a:p>
            <a:pPr algn="ctr"/>
            <a:r>
              <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rPr>
              <a:t>WHOWEDA仓库模型</a:t>
            </a:r>
            <a:endParaRPr lang="zh-CN" altLang="en-US" sz="2800" b="1"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pic>
        <p:nvPicPr>
          <p:cNvPr id="546049776" name="图片 1"/>
          <p:cNvPicPr>
            <a:picLocks noChangeAspect="1"/>
          </p:cNvPicPr>
          <p:nvPr/>
        </p:nvPicPr>
        <p:blipFill>
          <a:blip r:embed="rId4"/>
          <a:stretch>
            <a:fillRect/>
          </a:stretch>
        </p:blipFill>
        <p:spPr>
          <a:xfrm>
            <a:off x="1700530" y="4863465"/>
            <a:ext cx="8541385" cy="1294765"/>
          </a:xfrm>
          <a:prstGeom prst="rect">
            <a:avLst/>
          </a:prstGeom>
        </p:spPr>
      </p:pic>
      <p:sp>
        <p:nvSpPr>
          <p:cNvPr id="100" name="文本框 99"/>
          <p:cNvSpPr txBox="1"/>
          <p:nvPr/>
        </p:nvSpPr>
        <p:spPr>
          <a:xfrm>
            <a:off x="1701165" y="2075180"/>
            <a:ext cx="8540115" cy="2410460"/>
          </a:xfrm>
          <a:prstGeom prst="rect">
            <a:avLst/>
          </a:prstGeom>
          <a:noFill/>
          <a:ln w="9525">
            <a:noFill/>
          </a:ln>
        </p:spPr>
        <p:txBody>
          <a:bodyPr>
            <a:noAutofit/>
          </a:bodyPr>
          <a:p>
            <a:pPr indent="0"/>
            <a:r>
              <a:rPr lang="zh-CN" sz="2400" b="0">
                <a:ea typeface="等线" panose="02010600030101010101" charset="-122"/>
              </a:rPr>
              <a:t>在</a:t>
            </a:r>
            <a:r>
              <a:rPr lang="zh-CN" sz="2400" b="0">
                <a:ea typeface="等线" panose="02010600030101010101" charset="-122"/>
                <a:cs typeface="Times New Roman" panose="02020603050405020304" pitchFamily="18" charset="0"/>
              </a:rPr>
              <a:t>WHOWEDA中，节点代表网络上的实体或概念，例如网页、文章、图片等。每个节点都有一个唯一的标识符，并且可以包含有关该实体的各种属性信息</a:t>
            </a:r>
            <a:endParaRPr lang="zh-CN" sz="2400" b="0">
              <a:ea typeface="等线" panose="02010600030101010101" charset="-122"/>
              <a:cs typeface="Times New Roman" panose="02020603050405020304" pitchFamily="18" charset="0"/>
            </a:endParaRPr>
          </a:p>
          <a:p>
            <a:pPr indent="0"/>
            <a:endParaRPr lang="zh-CN" sz="2400" b="0">
              <a:ea typeface="等线" panose="02010600030101010101" charset="-122"/>
              <a:cs typeface="Times New Roman" panose="02020603050405020304" pitchFamily="18" charset="0"/>
            </a:endParaRPr>
          </a:p>
          <a:p>
            <a:pPr indent="0"/>
            <a:r>
              <a:rPr lang="zh-CN" altLang="en-US" sz="2400" b="0">
                <a:ea typeface="等线" panose="02010600030101010101" charset="-122"/>
                <a:cs typeface="Times New Roman" panose="02020603050405020304" pitchFamily="18" charset="0"/>
              </a:rPr>
              <a:t>链接则表示节点之间的关系，例如两个网页之间的超链接、两个图片之间的相似性等。每个链接也有一个唯一的标识符，并且可以包含有关该关系的各种属性信息</a:t>
            </a:r>
            <a:endParaRPr lang="zh-CN" altLang="en-US" sz="2400" b="0">
              <a:ea typeface="等线" panose="02010600030101010101" charset="-122"/>
              <a:cs typeface="Times New Roman" panose="02020603050405020304" pitchFamily="18" charset="0"/>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836295"/>
            <a:ext cx="12192000" cy="8128000"/>
          </a:xfrm>
          <a:prstGeom prst="rect">
            <a:avLst/>
          </a:prstGeom>
        </p:spPr>
      </p:pic>
      <p:sp>
        <p:nvSpPr>
          <p:cNvPr id="70" name="矩形 69"/>
          <p:cNvSpPr/>
          <p:nvPr/>
        </p:nvSpPr>
        <p:spPr>
          <a:xfrm>
            <a:off x="1" y="1384"/>
            <a:ext cx="12191999" cy="6856615"/>
          </a:xfrm>
          <a:prstGeom prst="rect">
            <a:avLst/>
          </a:prstGeom>
          <a:solidFill>
            <a:srgbClr val="1E2B57">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9345"/>
            <a:ext cx="2649220" cy="605790"/>
          </a:xfrm>
          <a:prstGeom prst="rect">
            <a:avLst/>
          </a:prstGeom>
          <a:noFill/>
        </p:spPr>
        <p:txBody>
          <a:bodyPr wrap="square" lIns="0" tIns="48000" rIns="0" bIns="48000" rtlCol="0">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社交网络数据挖掘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1" name="组合 20"/>
          <p:cNvGrpSpPr/>
          <p:nvPr>
            <p:custDataLst>
              <p:tags r:id="rId3"/>
            </p:custDataLst>
          </p:nvPr>
        </p:nvGrpSpPr>
        <p:grpSpPr>
          <a:xfrm>
            <a:off x="890684" y="2220566"/>
            <a:ext cx="10817860" cy="3442970"/>
            <a:chOff x="1098" y="3722"/>
            <a:chExt cx="17657" cy="5761"/>
          </a:xfrm>
        </p:grpSpPr>
        <p:sp>
          <p:nvSpPr>
            <p:cNvPr id="22" name="流程图: 过程 21"/>
            <p:cNvSpPr/>
            <p:nvPr>
              <p:custDataLst>
                <p:tags r:id="rId4"/>
              </p:custDataLst>
            </p:nvPr>
          </p:nvSpPr>
          <p:spPr>
            <a:xfrm>
              <a:off x="1098" y="3723"/>
              <a:ext cx="3660" cy="5760"/>
            </a:xfrm>
            <a:prstGeom prst="flowChartProcess">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custDataLst>
                <p:tags r:id="rId5"/>
              </p:custDataLst>
            </p:nvPr>
          </p:nvSpPr>
          <p:spPr>
            <a:xfrm>
              <a:off x="15095"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custDataLst>
                <p:tags r:id="rId6"/>
              </p:custDataLst>
            </p:nvPr>
          </p:nvSpPr>
          <p:spPr>
            <a:xfrm>
              <a:off x="10447"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custDataLst>
                <p:tags r:id="rId7"/>
              </p:custDataLst>
            </p:nvPr>
          </p:nvSpPr>
          <p:spPr>
            <a:xfrm>
              <a:off x="5795" y="3723"/>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custDataLst>
              <p:tags r:id="rId8"/>
            </p:custDataLst>
          </p:nvPr>
        </p:nvGrpSpPr>
        <p:grpSpPr>
          <a:xfrm>
            <a:off x="997999" y="2474566"/>
            <a:ext cx="10842268" cy="2303693"/>
            <a:chOff x="1287" y="4440"/>
            <a:chExt cx="17074" cy="3628"/>
          </a:xfrm>
        </p:grpSpPr>
        <p:sp>
          <p:nvSpPr>
            <p:cNvPr id="27" name="椭圆 2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9"/>
              </p:custDataLst>
            </p:nvPr>
          </p:nvSpPr>
          <p:spPr>
            <a:xfrm>
              <a:off x="11175" y="4460"/>
              <a:ext cx="1450" cy="1467"/>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8" name="组合 27"/>
            <p:cNvGrpSpPr/>
            <p:nvPr/>
          </p:nvGrpSpPr>
          <p:grpSpPr>
            <a:xfrm>
              <a:off x="1287" y="6459"/>
              <a:ext cx="3147" cy="1501"/>
              <a:chOff x="1287" y="6485"/>
              <a:chExt cx="3147" cy="1484"/>
            </a:xfrm>
          </p:grpSpPr>
          <p:sp>
            <p:nvSpPr>
              <p:cNvPr id="67"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1287"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概念</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1"/>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29" name="组合 28"/>
            <p:cNvGrpSpPr/>
            <p:nvPr/>
          </p:nvGrpSpPr>
          <p:grpSpPr>
            <a:xfrm>
              <a:off x="2141" y="4460"/>
              <a:ext cx="1450" cy="1472"/>
              <a:chOff x="3925" y="4337"/>
              <a:chExt cx="1450" cy="1455"/>
            </a:xfrm>
          </p:grpSpPr>
          <p:sp>
            <p:nvSpPr>
              <p:cNvPr id="65" name="椭圆 6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2"/>
                </p:custDataLst>
              </p:nvPr>
            </p:nvSpPr>
            <p:spPr>
              <a:xfrm>
                <a:off x="3925" y="4337"/>
                <a:ext cx="1450" cy="1450"/>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6" name="文本框 65"/>
              <p:cNvSpPr txBox="1"/>
              <p:nvPr>
                <p:custDataLst>
                  <p:tags r:id="rId13"/>
                </p:custDataLst>
              </p:nvPr>
            </p:nvSpPr>
            <p:spPr>
              <a:xfrm>
                <a:off x="4198" y="4500"/>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1</a:t>
                </a:r>
                <a:endParaRPr lang="en-US" altLang="zh-CN" sz="4800">
                  <a:solidFill>
                    <a:schemeClr val="bg1"/>
                  </a:solidFill>
                  <a:latin typeface="方正兰亭粗黑_GBK" panose="02000000000000000000" charset="-122"/>
                  <a:ea typeface="方正兰亭粗黑_GBK" panose="02000000000000000000" charset="-122"/>
                </a:endParaRPr>
              </a:p>
            </p:txBody>
          </p:sp>
        </p:grpSp>
        <p:grpSp>
          <p:nvGrpSpPr>
            <p:cNvPr id="30" name="组合 29"/>
            <p:cNvGrpSpPr/>
            <p:nvPr/>
          </p:nvGrpSpPr>
          <p:grpSpPr>
            <a:xfrm>
              <a:off x="15700" y="4440"/>
              <a:ext cx="1450" cy="1467"/>
              <a:chOff x="14840" y="4337"/>
              <a:chExt cx="1450" cy="1450"/>
            </a:xfrm>
          </p:grpSpPr>
          <p:sp>
            <p:nvSpPr>
              <p:cNvPr id="63" name="椭圆 6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4"/>
                </p:custDataLst>
              </p:nvPr>
            </p:nvSpPr>
            <p:spPr>
              <a:xfrm>
                <a:off x="1484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4" name="文本框 63"/>
              <p:cNvSpPr txBox="1"/>
              <p:nvPr>
                <p:custDataLst>
                  <p:tags r:id="rId15"/>
                </p:custDataLst>
              </p:nvPr>
            </p:nvSpPr>
            <p:spPr>
              <a:xfrm>
                <a:off x="15095" y="4469"/>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4</a:t>
                </a:r>
                <a:endParaRPr lang="en-US" altLang="zh-CN" sz="4800">
                  <a:solidFill>
                    <a:schemeClr val="bg1"/>
                  </a:solidFill>
                  <a:latin typeface="方正兰亭粗黑_GBK" panose="02000000000000000000" charset="-122"/>
                  <a:ea typeface="方正兰亭粗黑_GBK" panose="02000000000000000000" charset="-122"/>
                </a:endParaRPr>
              </a:p>
            </p:txBody>
          </p:sp>
        </p:grpSp>
        <p:sp>
          <p:nvSpPr>
            <p:cNvPr id="31" name="文本框 30"/>
            <p:cNvSpPr txBox="1"/>
            <p:nvPr>
              <p:custDataLst>
                <p:tags r:id="rId16"/>
              </p:custDataLst>
            </p:nvPr>
          </p:nvSpPr>
          <p:spPr>
            <a:xfrm>
              <a:off x="11451" y="4645"/>
              <a:ext cx="980" cy="1307"/>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3</a:t>
              </a:r>
              <a:endParaRPr lang="en-US" altLang="zh-CN" sz="4800">
                <a:solidFill>
                  <a:schemeClr val="bg1"/>
                </a:solidFill>
                <a:latin typeface="方正兰亭粗黑_GBK" panose="02000000000000000000" charset="-122"/>
                <a:ea typeface="方正兰亭粗黑_GBK" panose="02000000000000000000" charset="-122"/>
              </a:endParaRPr>
            </a:p>
          </p:txBody>
        </p:sp>
        <p:grpSp>
          <p:nvGrpSpPr>
            <p:cNvPr id="32" name="组合 31"/>
            <p:cNvGrpSpPr/>
            <p:nvPr/>
          </p:nvGrpSpPr>
          <p:grpSpPr>
            <a:xfrm>
              <a:off x="6730" y="4440"/>
              <a:ext cx="1450" cy="1467"/>
              <a:chOff x="7670" y="4337"/>
              <a:chExt cx="1450" cy="1450"/>
            </a:xfrm>
          </p:grpSpPr>
          <p:sp>
            <p:nvSpPr>
              <p:cNvPr id="61" name="椭圆 6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7"/>
                </p:custDataLst>
              </p:nvPr>
            </p:nvSpPr>
            <p:spPr>
              <a:xfrm>
                <a:off x="767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2" name="文本框 61"/>
              <p:cNvSpPr txBox="1"/>
              <p:nvPr>
                <p:custDataLst>
                  <p:tags r:id="rId18"/>
                </p:custDataLst>
              </p:nvPr>
            </p:nvSpPr>
            <p:spPr>
              <a:xfrm>
                <a:off x="7942" y="4448"/>
                <a:ext cx="980" cy="1292"/>
              </a:xfrm>
              <a:prstGeom prst="rect">
                <a:avLst/>
              </a:prstGeom>
              <a:noFill/>
            </p:spPr>
            <p:txBody>
              <a:bodyPr wrap="square" rtlCol="0">
                <a:spAutoFit/>
              </a:bodyPr>
              <a:lstStyle/>
              <a:p>
                <a:r>
                  <a:rPr lang="en-US" altLang="zh-CN" sz="4800" dirty="0">
                    <a:solidFill>
                      <a:schemeClr val="bg1"/>
                    </a:solidFill>
                    <a:latin typeface="方正兰亭粗黑_GBK" panose="02000000000000000000" charset="-122"/>
                    <a:ea typeface="方正兰亭粗黑_GBK" panose="02000000000000000000" charset="-122"/>
                  </a:rPr>
                  <a:t>2</a:t>
                </a:r>
                <a:endParaRPr lang="en-US" altLang="zh-CN" sz="4800" dirty="0">
                  <a:solidFill>
                    <a:schemeClr val="bg1"/>
                  </a:solidFill>
                  <a:latin typeface="方正兰亭粗黑_GBK" panose="02000000000000000000" charset="-122"/>
                  <a:ea typeface="方正兰亭粗黑_GBK" panose="02000000000000000000" charset="-122"/>
                </a:endParaRPr>
              </a:p>
            </p:txBody>
          </p:sp>
        </p:grpSp>
        <p:grpSp>
          <p:nvGrpSpPr>
            <p:cNvPr id="36" name="组合 35"/>
            <p:cNvGrpSpPr/>
            <p:nvPr/>
          </p:nvGrpSpPr>
          <p:grpSpPr>
            <a:xfrm>
              <a:off x="5856" y="6220"/>
              <a:ext cx="3147" cy="1741"/>
              <a:chOff x="1343" y="6249"/>
              <a:chExt cx="3147" cy="1721"/>
            </a:xfrm>
          </p:grpSpPr>
          <p:sp>
            <p:nvSpPr>
              <p:cNvPr id="43"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9"/>
                </p:custDataLst>
              </p:nvPr>
            </p:nvSpPr>
            <p:spPr>
              <a:xfrm>
                <a:off x="1343" y="6485"/>
                <a:ext cx="3147" cy="14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用户数据</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0"/>
                </p:custDataLst>
              </p:nvPr>
            </p:nvSpPr>
            <p:spPr>
              <a:xfrm>
                <a:off x="1705" y="6249"/>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dirty="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37" name="组合 36"/>
            <p:cNvGrpSpPr/>
            <p:nvPr/>
          </p:nvGrpSpPr>
          <p:grpSpPr>
            <a:xfrm>
              <a:off x="10380" y="6412"/>
              <a:ext cx="3147" cy="969"/>
              <a:chOff x="1343" y="6340"/>
              <a:chExt cx="3147" cy="958"/>
            </a:xfrm>
          </p:grpSpPr>
          <p:sp>
            <p:nvSpPr>
              <p:cNvPr id="41"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1"/>
                </p:custDataLst>
              </p:nvPr>
            </p:nvSpPr>
            <p:spPr>
              <a:xfrm>
                <a:off x="1343" y="6490"/>
                <a:ext cx="3147" cy="808"/>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隐私问题</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2"/>
                </p:custDataLst>
              </p:nvPr>
            </p:nvSpPr>
            <p:spPr>
              <a:xfrm>
                <a:off x="1524" y="6340"/>
                <a:ext cx="2785" cy="573"/>
              </a:xfrm>
              <a:prstGeom prst="rect">
                <a:avLst/>
              </a:prstGeom>
              <a:noFill/>
            </p:spPr>
            <p:txBody>
              <a:bodyPr wrap="square" rtlCol="0">
                <a:spAutoFit/>
              </a:bodyPr>
              <a:lstStyle/>
              <a:p>
                <a:pPr lvl="0" algn="ctr">
                  <a:lnSpc>
                    <a:spcPct val="150000"/>
                  </a:lnSpc>
                  <a:defRPr/>
                </a:pPr>
                <a:endParaRPr kumimoji="0" lang="en-US" altLang="zh-CN" sz="120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8" name="组合 37"/>
            <p:cNvGrpSpPr/>
            <p:nvPr/>
          </p:nvGrpSpPr>
          <p:grpSpPr>
            <a:xfrm>
              <a:off x="14464" y="6566"/>
              <a:ext cx="3897" cy="1502"/>
              <a:chOff x="1014" y="6490"/>
              <a:chExt cx="3712" cy="1485"/>
            </a:xfrm>
          </p:grpSpPr>
          <p:sp>
            <p:nvSpPr>
              <p:cNvPr id="39"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3"/>
                </p:custDataLst>
              </p:nvPr>
            </p:nvSpPr>
            <p:spPr>
              <a:xfrm>
                <a:off x="1014" y="6490"/>
                <a:ext cx="3712" cy="14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图挖掘</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4"/>
                </p:custDataLst>
              </p:nvPr>
            </p:nvSpPr>
            <p:spPr>
              <a:xfrm>
                <a:off x="1510" y="7314"/>
                <a:ext cx="2785" cy="574"/>
              </a:xfrm>
              <a:prstGeom prst="rect">
                <a:avLst/>
              </a:prstGeom>
              <a:noFill/>
            </p:spPr>
            <p:txBody>
              <a:bodyPr wrap="square" rtlCol="0">
                <a:spAutoFit/>
              </a:bodyPr>
              <a:lstStyle/>
              <a:p>
                <a:pPr lvl="0" algn="ctr">
                  <a:lnSpc>
                    <a:spcPct val="150000"/>
                  </a:lnSpc>
                  <a:defRPr/>
                </a:pPr>
                <a:endParaRPr kumimoji="0" lang="en-US" altLang="zh-CN" sz="1200" b="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wipe(up)">
                                      <p:cBhvr>
                                        <p:cTn id="14" dur="500"/>
                                        <p:tgtEl>
                                          <p:spTgt spid="21"/>
                                        </p:tgtEl>
                                      </p:cBhvr>
                                    </p:animEffect>
                                  </p:childTnLst>
                                </p:cTn>
                              </p:par>
                              <p:par>
                                <p:cTn id="15" presetID="22" presetClass="entr" presetSubtype="1"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4" y="321028"/>
            <a:ext cx="2769756"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社交网络数据挖掘</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latin typeface="微软雅黑" panose="020B0503020204020204" pitchFamily="34" charset="-122"/>
                <a:ea typeface="微软雅黑" panose="020B0503020204020204" pitchFamily="34" charset="-122"/>
              </a:rPr>
              <a:t>概念</a:t>
            </a:r>
            <a:endParaRPr lang="zh-CN" altLang="en-US" sz="1865" b="1" dirty="0">
              <a:latin typeface="微软雅黑" panose="020B0503020204020204" pitchFamily="34" charset="-122"/>
              <a:ea typeface="微软雅黑" panose="020B0503020204020204" pitchFamily="34" charset="-122"/>
            </a:endParaRPr>
          </a:p>
        </p:txBody>
      </p:sp>
      <p:sp>
        <p:nvSpPr>
          <p:cNvPr id="47" name="矩形 46"/>
          <p:cNvSpPr/>
          <p:nvPr/>
        </p:nvSpPr>
        <p:spPr>
          <a:xfrm>
            <a:off x="1706880" y="2253319"/>
            <a:ext cx="9060180" cy="2572820"/>
          </a:xfrm>
          <a:prstGeom prst="rect">
            <a:avLst/>
          </a:prstGeom>
        </p:spPr>
        <p:txBody>
          <a:bodyPr wrap="square">
            <a:spAutoFit/>
          </a:bodyPr>
          <a:lstStyle/>
          <a:p>
            <a:pPr>
              <a:lnSpc>
                <a:spcPct val="130000"/>
              </a:lnSpc>
              <a:spcBef>
                <a:spcPts val="600"/>
              </a:spcBef>
              <a:spcAft>
                <a:spcPts val="600"/>
              </a:spcAft>
            </a:pPr>
            <a:r>
              <a:rPr lang="zh-CN" altLang="en-US" sz="2400" b="1" dirty="0">
                <a:latin typeface="+mn-ea"/>
                <a:cs typeface="Times New Roman" panose="02020603050405020304" pitchFamily="18" charset="0"/>
                <a:sym typeface="+mn-lt"/>
              </a:rPr>
              <a:t>定义：社交网络挖掘是指对社交网络数据进行收集、处理和分析的过程，目的是揭示网络中的</a:t>
            </a:r>
            <a:r>
              <a:rPr lang="zh-CN" altLang="en-US" sz="2400" b="1" dirty="0">
                <a:solidFill>
                  <a:srgbClr val="FF0000"/>
                </a:solidFill>
                <a:latin typeface="+mn-ea"/>
                <a:cs typeface="Times New Roman" panose="02020603050405020304" pitchFamily="18" charset="0"/>
                <a:sym typeface="+mn-lt"/>
              </a:rPr>
              <a:t>结构、模式和趋势</a:t>
            </a:r>
            <a:r>
              <a:rPr lang="zh-CN" altLang="en-US" sz="2400" b="1" dirty="0">
                <a:latin typeface="+mn-ea"/>
                <a:cs typeface="Times New Roman" panose="02020603050405020304" pitchFamily="18" charset="0"/>
                <a:sym typeface="+mn-lt"/>
              </a:rPr>
              <a:t>。</a:t>
            </a:r>
            <a:endParaRPr lang="zh-CN" altLang="en-US" sz="2400" b="1" dirty="0">
              <a:latin typeface="+mn-ea"/>
              <a:cs typeface="Times New Roman" panose="02020603050405020304" pitchFamily="18" charset="0"/>
              <a:sym typeface="+mn-lt"/>
            </a:endParaRPr>
          </a:p>
          <a:p>
            <a:pPr>
              <a:lnSpc>
                <a:spcPct val="130000"/>
              </a:lnSpc>
              <a:spcBef>
                <a:spcPts val="600"/>
              </a:spcBef>
              <a:spcAft>
                <a:spcPts val="600"/>
              </a:spcAft>
            </a:pPr>
            <a:r>
              <a:rPr lang="zh-CN" altLang="en-US" sz="2400" b="1" dirty="0">
                <a:latin typeface="+mn-ea"/>
                <a:cs typeface="Times New Roman" panose="02020603050405020304" pitchFamily="18" charset="0"/>
                <a:sym typeface="+mn-lt"/>
              </a:rPr>
              <a:t>作用：社交网络体现了人们的交流、信息获取和社会互动方式；对于理解</a:t>
            </a:r>
            <a:r>
              <a:rPr lang="zh-CN" altLang="en-US" sz="2400" b="1" dirty="0">
                <a:solidFill>
                  <a:srgbClr val="FF0000"/>
                </a:solidFill>
                <a:latin typeface="+mn-ea"/>
                <a:cs typeface="Times New Roman" panose="02020603050405020304" pitchFamily="18" charset="0"/>
                <a:sym typeface="+mn-lt"/>
              </a:rPr>
              <a:t>网络行为、预测趋势以及优化网络服务</a:t>
            </a:r>
            <a:r>
              <a:rPr lang="zh-CN" altLang="en-US" sz="2400" b="1" dirty="0">
                <a:latin typeface="+mn-ea"/>
                <a:cs typeface="Times New Roman" panose="02020603050405020304" pitchFamily="18" charset="0"/>
                <a:sym typeface="+mn-lt"/>
              </a:rPr>
              <a:t>具有重要意义。</a:t>
            </a:r>
            <a:endParaRPr lang="en-GB" altLang="zh-CN" sz="2400" b="1" dirty="0">
              <a:latin typeface="+mn-ea"/>
              <a:cs typeface="Times New Roman" panose="02020603050405020304" pitchFamily="18" charset="0"/>
              <a:sym typeface="+mn-lt"/>
            </a:endParaRPr>
          </a:p>
          <a:p>
            <a:pPr marL="342900" indent="-342900">
              <a:lnSpc>
                <a:spcPct val="130000"/>
              </a:lnSpc>
              <a:spcBef>
                <a:spcPts val="600"/>
              </a:spcBef>
              <a:spcAft>
                <a:spcPts val="600"/>
              </a:spcAft>
              <a:buFont typeface="+mj-lt"/>
              <a:buAutoNum type="arabicPeriod"/>
            </a:pPr>
            <a:endParaRPr lang="en-GB" altLang="zh-CN" sz="14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wipe(left)">
                                      <p:cBhvr>
                                        <p:cTn id="1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4" y="321028"/>
            <a:ext cx="3348876"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社交网络数据挖掘</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latin typeface="微软雅黑" panose="020B0503020204020204" pitchFamily="34" charset="-122"/>
                <a:ea typeface="微软雅黑" panose="020B0503020204020204" pitchFamily="34" charset="-122"/>
              </a:rPr>
              <a:t>用户数据</a:t>
            </a:r>
            <a:endParaRPr lang="zh-CN" altLang="en-US" sz="1865" b="1" dirty="0">
              <a:latin typeface="微软雅黑" panose="020B0503020204020204" pitchFamily="34" charset="-122"/>
              <a:ea typeface="微软雅黑" panose="020B0503020204020204" pitchFamily="34" charset="-122"/>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2" name="矩形 1"/>
          <p:cNvSpPr/>
          <p:nvPr/>
        </p:nvSpPr>
        <p:spPr>
          <a:xfrm>
            <a:off x="1592580" y="1886649"/>
            <a:ext cx="9345445" cy="3569503"/>
          </a:xfrm>
          <a:prstGeom prst="rect">
            <a:avLst/>
          </a:prstGeom>
        </p:spPr>
        <p:txBody>
          <a:bodyPr wrap="square">
            <a:spAutoFit/>
          </a:bodyPr>
          <a:lstStyle/>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实时性</a:t>
            </a:r>
            <a:r>
              <a:rPr lang="zh-CN" altLang="en-US" sz="2000" b="1" dirty="0">
                <a:latin typeface="+mn-ea"/>
                <a:cs typeface="Times New Roman" panose="02020603050405020304" pitchFamily="18" charset="0"/>
                <a:sym typeface="+mn-lt"/>
              </a:rPr>
              <a:t>：社交网络数据的生成速度非常快，信息的传播和更新也非常迅速。用户可以在</a:t>
            </a:r>
            <a:r>
              <a:rPr lang="zh-CN" altLang="en-US" sz="2000" b="1" dirty="0">
                <a:solidFill>
                  <a:srgbClr val="FF0000"/>
                </a:solidFill>
                <a:latin typeface="+mn-ea"/>
                <a:cs typeface="Times New Roman" panose="02020603050405020304" pitchFamily="18" charset="0"/>
                <a:sym typeface="+mn-lt"/>
              </a:rPr>
              <a:t>任何时间、任何地点</a:t>
            </a:r>
            <a:r>
              <a:rPr lang="zh-CN" altLang="en-US" sz="2000" b="1" dirty="0">
                <a:latin typeface="+mn-ea"/>
                <a:cs typeface="Times New Roman" panose="02020603050405020304" pitchFamily="18" charset="0"/>
                <a:sym typeface="+mn-lt"/>
              </a:rPr>
              <a:t>发布信息，与其他用户进行互动，这使得社交网络数据具有很强的实时性。</a:t>
            </a:r>
            <a:endParaRPr lang="zh-CN" altLang="en-US" sz="2000" b="1" dirty="0">
              <a:latin typeface="+mn-ea"/>
              <a:cs typeface="Times New Roman" panose="02020603050405020304" pitchFamily="18" charset="0"/>
              <a:sym typeface="+mn-lt"/>
            </a:endParaRPr>
          </a:p>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隐私性</a:t>
            </a:r>
            <a:r>
              <a:rPr lang="zh-CN" altLang="en-US" sz="2000" b="1" dirty="0">
                <a:latin typeface="+mn-ea"/>
                <a:cs typeface="Times New Roman" panose="02020603050405020304" pitchFamily="18" charset="0"/>
                <a:sym typeface="+mn-lt"/>
              </a:rPr>
              <a:t>：社交网络用户数据中包含了大量的</a:t>
            </a:r>
            <a:r>
              <a:rPr lang="zh-CN" altLang="en-US" sz="2000" b="1" dirty="0">
                <a:solidFill>
                  <a:srgbClr val="FF0000"/>
                </a:solidFill>
                <a:latin typeface="+mn-ea"/>
                <a:cs typeface="Times New Roman" panose="02020603050405020304" pitchFamily="18" charset="0"/>
                <a:sym typeface="+mn-lt"/>
              </a:rPr>
              <a:t>隐私信息</a:t>
            </a:r>
            <a:r>
              <a:rPr lang="zh-CN" altLang="en-US" sz="2000" b="1" dirty="0">
                <a:latin typeface="+mn-ea"/>
                <a:cs typeface="Times New Roman" panose="02020603050405020304" pitchFamily="18" charset="0"/>
                <a:sym typeface="+mn-lt"/>
              </a:rPr>
              <a:t>。这些信息的泄露可能会对用户造成严重的损失，因此在社交网络数据挖掘过程中需要特别注意</a:t>
            </a:r>
            <a:r>
              <a:rPr lang="zh-CN" altLang="en-US" sz="2000" b="1" dirty="0">
                <a:solidFill>
                  <a:srgbClr val="FF0000"/>
                </a:solidFill>
                <a:latin typeface="+mn-ea"/>
                <a:cs typeface="Times New Roman" panose="02020603050405020304" pitchFamily="18" charset="0"/>
                <a:sym typeface="+mn-lt"/>
              </a:rPr>
              <a:t>保护用户的隐私</a:t>
            </a:r>
            <a:r>
              <a:rPr lang="zh-CN" altLang="en-US" sz="2000" b="1" dirty="0">
                <a:latin typeface="+mn-ea"/>
                <a:cs typeface="Times New Roman" panose="02020603050405020304" pitchFamily="18" charset="0"/>
                <a:sym typeface="+mn-lt"/>
              </a:rPr>
              <a:t>。</a:t>
            </a:r>
            <a:endParaRPr lang="zh-CN" altLang="en-US" sz="2000" b="1" dirty="0">
              <a:latin typeface="+mn-ea"/>
              <a:cs typeface="Times New Roman" panose="02020603050405020304" pitchFamily="18" charset="0"/>
              <a:sym typeface="+mn-lt"/>
            </a:endParaRPr>
          </a:p>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关联性</a:t>
            </a:r>
            <a:r>
              <a:rPr lang="zh-CN" altLang="en-US" sz="2000" b="1" dirty="0">
                <a:latin typeface="+mn-ea"/>
                <a:cs typeface="Times New Roman" panose="02020603050405020304" pitchFamily="18" charset="0"/>
                <a:sym typeface="+mn-lt"/>
              </a:rPr>
              <a:t>：由于社交网络中的用户之间存在着各种</a:t>
            </a:r>
            <a:r>
              <a:rPr lang="zh-CN" altLang="en-US" sz="2000" b="1" dirty="0">
                <a:solidFill>
                  <a:srgbClr val="FF0000"/>
                </a:solidFill>
                <a:latin typeface="+mn-ea"/>
                <a:cs typeface="Times New Roman" panose="02020603050405020304" pitchFamily="18" charset="0"/>
                <a:sym typeface="+mn-lt"/>
              </a:rPr>
              <a:t>社交关系</a:t>
            </a:r>
            <a:r>
              <a:rPr lang="zh-CN" altLang="en-US" sz="2000" b="1" dirty="0">
                <a:latin typeface="+mn-ea"/>
                <a:cs typeface="Times New Roman" panose="02020603050405020304" pitchFamily="18" charset="0"/>
                <a:sym typeface="+mn-lt"/>
              </a:rPr>
              <a:t>，因此用户数据之间也具有较强的关联性。这种关联性为社交网络挖掘提供了更多的信息和线索，有助于更深入地理解用户行为和社交关系。</a:t>
            </a:r>
            <a:endParaRPr lang="zh-CN" altLang="en-US" sz="2000" b="1" dirty="0">
              <a:latin typeface="+mn-ea"/>
              <a:cs typeface="Times New Roman" panose="02020603050405020304" pitchFamily="18" charset="0"/>
              <a:sym typeface="+mn-lt"/>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4" y="321028"/>
            <a:ext cx="3348876"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社交网络数据挖掘</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latin typeface="微软雅黑" panose="020B0503020204020204" pitchFamily="34" charset="-122"/>
                <a:ea typeface="微软雅黑" panose="020B0503020204020204" pitchFamily="34" charset="-122"/>
              </a:rPr>
              <a:t>隐私问题</a:t>
            </a:r>
            <a:endParaRPr lang="zh-CN" altLang="en-US" sz="1865" b="1" dirty="0">
              <a:latin typeface="微软雅黑" panose="020B0503020204020204" pitchFamily="34" charset="-122"/>
              <a:ea typeface="微软雅黑" panose="020B0503020204020204" pitchFamily="34" charset="-122"/>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2" name="矩形 1"/>
          <p:cNvSpPr/>
          <p:nvPr/>
        </p:nvSpPr>
        <p:spPr>
          <a:xfrm>
            <a:off x="1592580" y="1886649"/>
            <a:ext cx="9345445" cy="1568956"/>
          </a:xfrm>
          <a:prstGeom prst="rect">
            <a:avLst/>
          </a:prstGeom>
        </p:spPr>
        <p:txBody>
          <a:bodyPr wrap="square">
            <a:spAutoFit/>
          </a:bodyPr>
          <a:lstStyle/>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数据隐私泄露风险</a:t>
            </a:r>
            <a:r>
              <a:rPr lang="zh-CN" altLang="en-US" sz="2000" b="1" dirty="0">
                <a:latin typeface="+mn-ea"/>
                <a:cs typeface="Times New Roman" panose="02020603050405020304" pitchFamily="18" charset="0"/>
                <a:sym typeface="+mn-lt"/>
              </a:rPr>
              <a:t>：部分应用个人信息的广泛收集、用户行为的跟踪与分析等</a:t>
            </a:r>
            <a:endParaRPr lang="en-US" altLang="zh-CN" sz="2000" b="1" dirty="0">
              <a:solidFill>
                <a:srgbClr val="FF0000"/>
              </a:solidFill>
              <a:latin typeface="+mn-ea"/>
              <a:cs typeface="Times New Roman" panose="02020603050405020304" pitchFamily="18" charset="0"/>
              <a:sym typeface="+mn-lt"/>
            </a:endParaRPr>
          </a:p>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隐私泄露的后果</a:t>
            </a:r>
            <a:r>
              <a:rPr lang="zh-CN" altLang="en-US" sz="2000" b="1" dirty="0">
                <a:latin typeface="+mn-ea"/>
                <a:cs typeface="Times New Roman" panose="02020603050405020304" pitchFamily="18" charset="0"/>
                <a:sym typeface="+mn-lt"/>
              </a:rPr>
              <a:t>：个人安全受威胁、骚扰与广告轰炸、网络诈骗</a:t>
            </a:r>
            <a:endParaRPr lang="en-US" altLang="zh-CN" sz="2000" b="1" dirty="0">
              <a:solidFill>
                <a:srgbClr val="FF0000"/>
              </a:solidFill>
              <a:latin typeface="+mn-ea"/>
              <a:cs typeface="Times New Roman" panose="02020603050405020304" pitchFamily="18" charset="0"/>
              <a:sym typeface="+mn-lt"/>
            </a:endParaRPr>
          </a:p>
          <a:p>
            <a:pPr>
              <a:lnSpc>
                <a:spcPct val="130000"/>
              </a:lnSpc>
              <a:spcBef>
                <a:spcPts val="600"/>
              </a:spcBef>
              <a:spcAft>
                <a:spcPts val="600"/>
              </a:spcAft>
            </a:pPr>
            <a:r>
              <a:rPr lang="zh-CN" altLang="en-US" sz="2000" b="1" dirty="0">
                <a:solidFill>
                  <a:srgbClr val="FF0000"/>
                </a:solidFill>
                <a:latin typeface="+mn-ea"/>
                <a:cs typeface="Times New Roman" panose="02020603050405020304" pitchFamily="18" charset="0"/>
                <a:sym typeface="+mn-lt"/>
              </a:rPr>
              <a:t>应对策略</a:t>
            </a:r>
            <a:r>
              <a:rPr lang="zh-CN" altLang="en-US" sz="2000" b="1" dirty="0">
                <a:latin typeface="+mn-ea"/>
                <a:cs typeface="Times New Roman" panose="02020603050405020304" pitchFamily="18" charset="0"/>
                <a:sym typeface="+mn-lt"/>
              </a:rPr>
              <a:t>：增强个人隐私意识、使用隐私保护工具、定期检查和更新隐私设置</a:t>
            </a:r>
            <a:endParaRPr lang="en-US" altLang="zh-CN" sz="2000" b="1" dirty="0">
              <a:solidFill>
                <a:srgbClr val="FF0000"/>
              </a:solidFill>
              <a:latin typeface="+mn-ea"/>
              <a:cs typeface="Times New Roman" panose="02020603050405020304" pitchFamily="18" charset="0"/>
              <a:sym typeface="+mn-lt"/>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3" y="321028"/>
            <a:ext cx="2888189" cy="383939"/>
          </a:xfrm>
          <a:prstGeom prst="rect">
            <a:avLst/>
          </a:prstGeom>
          <a:noFill/>
        </p:spPr>
        <p:txBody>
          <a:bodyPr wrap="square" lIns="0" tIns="48000" rIns="0" bIns="48000" rtlCol="0">
            <a:spAutoFit/>
          </a:bodyPr>
          <a:lstStyle/>
          <a:p>
            <a:pPr algn="ct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社交网络数据挖掘</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865" b="1" dirty="0">
                <a:latin typeface="微软雅黑" panose="020B0503020204020204" pitchFamily="34" charset="-122"/>
                <a:ea typeface="微软雅黑" panose="020B0503020204020204" pitchFamily="34" charset="-122"/>
              </a:rPr>
              <a:t>图挖掘</a:t>
            </a:r>
            <a:endParaRPr lang="zh-CN" altLang="en-US" sz="1865" b="1" dirty="0">
              <a:latin typeface="微软雅黑" panose="020B0503020204020204" pitchFamily="34" charset="-122"/>
              <a:ea typeface="微软雅黑" panose="020B0503020204020204" pitchFamily="34" charset="-122"/>
            </a:endParaRPr>
          </a:p>
        </p:txBody>
      </p:sp>
      <p:sp>
        <p:nvSpPr>
          <p:cNvPr id="47" name="矩形 46"/>
          <p:cNvSpPr/>
          <p:nvPr/>
        </p:nvSpPr>
        <p:spPr>
          <a:xfrm>
            <a:off x="1706880" y="2253319"/>
            <a:ext cx="9060180" cy="2126736"/>
          </a:xfrm>
          <a:prstGeom prst="rect">
            <a:avLst/>
          </a:prstGeom>
        </p:spPr>
        <p:txBody>
          <a:bodyPr wrap="square">
            <a:spAutoFit/>
          </a:bodyPr>
          <a:lstStyle/>
          <a:p>
            <a:pPr>
              <a:lnSpc>
                <a:spcPct val="130000"/>
              </a:lnSpc>
              <a:spcBef>
                <a:spcPts val="600"/>
              </a:spcBef>
              <a:spcAft>
                <a:spcPts val="600"/>
              </a:spcAft>
            </a:pPr>
            <a:r>
              <a:rPr lang="zh-CN" altLang="en-US" sz="2400" b="1" dirty="0">
                <a:latin typeface="+mn-ea"/>
                <a:cs typeface="Times New Roman" panose="02020603050405020304" pitchFamily="18" charset="0"/>
                <a:sym typeface="+mn-lt"/>
              </a:rPr>
              <a:t>定义：是数据挖掘的一个重要分支，它利用图模型来从</a:t>
            </a:r>
            <a:r>
              <a:rPr lang="zh-CN" altLang="en-US" sz="2400" b="1" dirty="0">
                <a:solidFill>
                  <a:srgbClr val="FF0000"/>
                </a:solidFill>
                <a:latin typeface="+mn-ea"/>
                <a:cs typeface="Times New Roman" panose="02020603050405020304" pitchFamily="18" charset="0"/>
                <a:sym typeface="+mn-lt"/>
              </a:rPr>
              <a:t>海量数据</a:t>
            </a:r>
            <a:r>
              <a:rPr lang="zh-CN" altLang="en-US" sz="2400" b="1" dirty="0">
                <a:latin typeface="+mn-ea"/>
                <a:cs typeface="Times New Roman" panose="02020603050405020304" pitchFamily="18" charset="0"/>
                <a:sym typeface="+mn-lt"/>
              </a:rPr>
              <a:t>中发现和提取</a:t>
            </a:r>
            <a:r>
              <a:rPr lang="zh-CN" altLang="en-US" sz="2400" b="1" dirty="0">
                <a:solidFill>
                  <a:srgbClr val="FF0000"/>
                </a:solidFill>
                <a:latin typeface="+mn-ea"/>
                <a:cs typeface="Times New Roman" panose="02020603050405020304" pitchFamily="18" charset="0"/>
                <a:sym typeface="+mn-lt"/>
              </a:rPr>
              <a:t>有用的知识和信息</a:t>
            </a:r>
            <a:r>
              <a:rPr lang="zh-CN" altLang="en-US" sz="2400" b="1" dirty="0">
                <a:latin typeface="+mn-ea"/>
                <a:cs typeface="Times New Roman" panose="02020603050405020304" pitchFamily="18" charset="0"/>
                <a:sym typeface="+mn-lt"/>
              </a:rPr>
              <a:t>。</a:t>
            </a:r>
            <a:endParaRPr lang="en-US" altLang="zh-CN" sz="2400" b="1" dirty="0">
              <a:latin typeface="+mn-ea"/>
              <a:cs typeface="Times New Roman" panose="02020603050405020304" pitchFamily="18" charset="0"/>
              <a:sym typeface="+mn-lt"/>
            </a:endParaRPr>
          </a:p>
          <a:p>
            <a:pPr>
              <a:lnSpc>
                <a:spcPct val="130000"/>
              </a:lnSpc>
              <a:spcBef>
                <a:spcPts val="600"/>
              </a:spcBef>
              <a:spcAft>
                <a:spcPts val="600"/>
              </a:spcAft>
            </a:pPr>
            <a:r>
              <a:rPr lang="zh-CN" altLang="en-US" sz="2400" b="1" dirty="0">
                <a:latin typeface="+mn-ea"/>
                <a:cs typeface="Times New Roman" panose="02020603050405020304" pitchFamily="18" charset="0"/>
                <a:sym typeface="+mn-lt"/>
              </a:rPr>
              <a:t>应用于社交网络数据挖掘的优势：揭示</a:t>
            </a:r>
            <a:r>
              <a:rPr lang="zh-CN" altLang="en-US" sz="2400" b="1" dirty="0">
                <a:solidFill>
                  <a:srgbClr val="FF0000"/>
                </a:solidFill>
                <a:latin typeface="+mn-ea"/>
                <a:cs typeface="Times New Roman" panose="02020603050405020304" pitchFamily="18" charset="0"/>
                <a:sym typeface="+mn-lt"/>
              </a:rPr>
              <a:t>社交网络结构</a:t>
            </a:r>
            <a:r>
              <a:rPr lang="zh-CN" altLang="en-US" sz="2400" b="1" dirty="0">
                <a:latin typeface="+mn-ea"/>
                <a:cs typeface="Times New Roman" panose="02020603050405020304" pitchFamily="18" charset="0"/>
                <a:sym typeface="+mn-lt"/>
              </a:rPr>
              <a:t>，</a:t>
            </a:r>
            <a:r>
              <a:rPr lang="zh-CN" altLang="en-US" sz="2400" b="1" dirty="0">
                <a:solidFill>
                  <a:srgbClr val="FF0000"/>
                </a:solidFill>
                <a:latin typeface="+mn-ea"/>
                <a:cs typeface="Times New Roman" panose="02020603050405020304" pitchFamily="18" charset="0"/>
                <a:sym typeface="+mn-lt"/>
              </a:rPr>
              <a:t>高效处理</a:t>
            </a:r>
            <a:r>
              <a:rPr lang="zh-CN" altLang="en-US" sz="2400" b="1" dirty="0">
                <a:latin typeface="+mn-ea"/>
                <a:cs typeface="Times New Roman" panose="02020603050405020304" pitchFamily="18" charset="0"/>
                <a:sym typeface="+mn-lt"/>
              </a:rPr>
              <a:t>大规模数据，灵活性和</a:t>
            </a:r>
            <a:r>
              <a:rPr lang="zh-CN" altLang="en-US" sz="2400" b="1" dirty="0">
                <a:solidFill>
                  <a:srgbClr val="FF0000"/>
                </a:solidFill>
                <a:latin typeface="+mn-ea"/>
                <a:cs typeface="Times New Roman" panose="02020603050405020304" pitchFamily="18" charset="0"/>
                <a:sym typeface="+mn-lt"/>
              </a:rPr>
              <a:t>可扩展性</a:t>
            </a:r>
            <a:r>
              <a:rPr lang="zh-CN" altLang="en-US" sz="2400" b="1" dirty="0">
                <a:latin typeface="+mn-ea"/>
                <a:cs typeface="Times New Roman" panose="02020603050405020304" pitchFamily="18" charset="0"/>
                <a:sym typeface="+mn-lt"/>
              </a:rPr>
              <a:t>，有效</a:t>
            </a:r>
            <a:r>
              <a:rPr lang="zh-CN" altLang="en-US" sz="2400" b="1" dirty="0">
                <a:solidFill>
                  <a:srgbClr val="FF0000"/>
                </a:solidFill>
                <a:latin typeface="+mn-ea"/>
                <a:cs typeface="Times New Roman" panose="02020603050405020304" pitchFamily="18" charset="0"/>
                <a:sym typeface="+mn-lt"/>
              </a:rPr>
              <a:t>屏蔽隐私</a:t>
            </a:r>
            <a:endParaRPr lang="en-GB" altLang="zh-CN" sz="1400" dirty="0">
              <a:solidFill>
                <a:srgbClr val="FF0000"/>
              </a:solidFill>
              <a:latin typeface="Times New Roman" panose="02020603050405020304" pitchFamily="18" charset="0"/>
              <a:ea typeface="黑体" panose="02010609060101010101" pitchFamily="49" charset="-122"/>
              <a:cs typeface="Times New Roman" panose="02020603050405020304" pitchFamily="18" charset="0"/>
              <a:sym typeface="+mn-lt"/>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wipe(left)">
                                      <p:cBhvr>
                                        <p:cTn id="14"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05000" y="-1"/>
            <a:ext cx="10287000" cy="6858000"/>
          </a:xfrm>
          <a:prstGeom prst="rect">
            <a:avLst/>
          </a:prstGeom>
        </p:spPr>
      </p:pic>
      <p:sp>
        <p:nvSpPr>
          <p:cNvPr id="17" name="圆角矩形 16"/>
          <p:cNvSpPr/>
          <p:nvPr/>
        </p:nvSpPr>
        <p:spPr>
          <a:xfrm>
            <a:off x="-1791046" y="1892300"/>
            <a:ext cx="5651845" cy="3073400"/>
          </a:xfrm>
          <a:prstGeom prst="roundRect">
            <a:avLst>
              <a:gd name="adj" fmla="val 50000"/>
            </a:avLst>
          </a:prstGeom>
          <a:solidFill>
            <a:srgbClr val="1E2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圆角矩形 4"/>
          <p:cNvSpPr/>
          <p:nvPr>
            <p:custDataLst>
              <p:tags r:id="rId2"/>
            </p:custDataLst>
          </p:nvPr>
        </p:nvSpPr>
        <p:spPr>
          <a:xfrm>
            <a:off x="5642044" y="1204577"/>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custDataLst>
              <p:tags r:id="rId3"/>
            </p:custDataLst>
          </p:nvPr>
        </p:nvSpPr>
        <p:spPr>
          <a:xfrm>
            <a:off x="5642044" y="2172502"/>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custDataLst>
              <p:tags r:id="rId4"/>
            </p:custDataLst>
          </p:nvPr>
        </p:nvSpPr>
        <p:spPr>
          <a:xfrm>
            <a:off x="5642044" y="3140427"/>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custDataLst>
              <p:tags r:id="rId5"/>
            </p:custDataLst>
          </p:nvPr>
        </p:nvSpPr>
        <p:spPr>
          <a:xfrm>
            <a:off x="5642044" y="4108352"/>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custDataLst>
              <p:tags r:id="rId6"/>
            </p:custDataLst>
          </p:nvPr>
        </p:nvSpPr>
        <p:spPr>
          <a:xfrm>
            <a:off x="5642044" y="5076279"/>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custDataLst>
              <p:tags r:id="rId7"/>
            </p:custDataLst>
          </p:nvPr>
        </p:nvSpPr>
        <p:spPr>
          <a:xfrm>
            <a:off x="6746944" y="1204577"/>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背景与概述</a:t>
            </a:r>
            <a:endParaRPr lang="zh-CN" altLang="en-US" sz="2000" b="1" dirty="0"/>
          </a:p>
        </p:txBody>
      </p:sp>
      <p:sp>
        <p:nvSpPr>
          <p:cNvPr id="60" name="圆角矩形 59"/>
          <p:cNvSpPr/>
          <p:nvPr>
            <p:custDataLst>
              <p:tags r:id="rId8"/>
            </p:custDataLst>
          </p:nvPr>
        </p:nvSpPr>
        <p:spPr>
          <a:xfrm>
            <a:off x="6746944" y="2172502"/>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相近技术对比</a:t>
            </a:r>
            <a:endParaRPr lang="zh-CN" altLang="en-US" sz="2000" b="1" dirty="0"/>
          </a:p>
        </p:txBody>
      </p:sp>
      <p:sp>
        <p:nvSpPr>
          <p:cNvPr id="61" name="圆角矩形 60"/>
          <p:cNvSpPr/>
          <p:nvPr>
            <p:custDataLst>
              <p:tags r:id="rId9"/>
            </p:custDataLst>
          </p:nvPr>
        </p:nvSpPr>
        <p:spPr>
          <a:xfrm>
            <a:off x="6746944" y="3140427"/>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相关关键技术</a:t>
            </a:r>
            <a:endParaRPr lang="zh-CN" altLang="en-US" sz="2000" b="1" dirty="0"/>
          </a:p>
        </p:txBody>
      </p:sp>
      <p:sp>
        <p:nvSpPr>
          <p:cNvPr id="62" name="圆角矩形 61"/>
          <p:cNvSpPr/>
          <p:nvPr>
            <p:custDataLst>
              <p:tags r:id="rId10"/>
            </p:custDataLst>
          </p:nvPr>
        </p:nvSpPr>
        <p:spPr>
          <a:xfrm>
            <a:off x="6746944" y="4108352"/>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研究主要运用</a:t>
            </a:r>
            <a:endParaRPr lang="zh-CN" altLang="en-US" sz="2000" b="1" dirty="0"/>
          </a:p>
        </p:txBody>
      </p:sp>
      <p:sp>
        <p:nvSpPr>
          <p:cNvPr id="63" name="圆角矩形 62"/>
          <p:cNvSpPr/>
          <p:nvPr>
            <p:custDataLst>
              <p:tags r:id="rId11"/>
            </p:custDataLst>
          </p:nvPr>
        </p:nvSpPr>
        <p:spPr>
          <a:xfrm>
            <a:off x="6746944" y="5076279"/>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总结与展望</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par>
                          <p:cTn id="64" fill="hold">
                            <p:stCondLst>
                              <p:cond delay="3500"/>
                            </p:stCondLst>
                            <p:childTnLst>
                              <p:par>
                                <p:cTn id="65" presetID="53" presetClass="entr" presetSubtype="16"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p:cTn id="67" dur="500" fill="hold"/>
                                        <p:tgtEl>
                                          <p:spTgt spid="9"/>
                                        </p:tgtEl>
                                        <p:attrNameLst>
                                          <p:attrName>ppt_w</p:attrName>
                                        </p:attrNameLst>
                                      </p:cBhvr>
                                      <p:tavLst>
                                        <p:tav tm="0">
                                          <p:val>
                                            <p:fltVal val="0"/>
                                          </p:val>
                                        </p:tav>
                                        <p:tav tm="100000">
                                          <p:val>
                                            <p:strVal val="#ppt_w"/>
                                          </p:val>
                                        </p:tav>
                                      </p:tavLst>
                                    </p:anim>
                                    <p:anim calcmode="lin" valueType="num">
                                      <p:cBhvr>
                                        <p:cTn id="68" dur="500" fill="hold"/>
                                        <p:tgtEl>
                                          <p:spTgt spid="9"/>
                                        </p:tgtEl>
                                        <p:attrNameLst>
                                          <p:attrName>ppt_h</p:attrName>
                                        </p:attrNameLst>
                                      </p:cBhvr>
                                      <p:tavLst>
                                        <p:tav tm="0">
                                          <p:val>
                                            <p:fltVal val="0"/>
                                          </p:val>
                                        </p:tav>
                                        <p:tav tm="100000">
                                          <p:val>
                                            <p:strVal val="#ppt_h"/>
                                          </p:val>
                                        </p:tav>
                                      </p:tavLst>
                                    </p:anim>
                                    <p:animEffect transition="in" filter="fade">
                                      <p:cBhvr>
                                        <p:cTn id="69" dur="500"/>
                                        <p:tgtEl>
                                          <p:spTgt spid="9"/>
                                        </p:tgtEl>
                                      </p:cBhvr>
                                    </p:animEffect>
                                  </p:childTnLst>
                                </p:cTn>
                              </p:par>
                              <p:par>
                                <p:cTn id="70" presetID="2" presetClass="entr" presetSubtype="2" decel="53300" fill="hold" grpId="0" nodeType="withEffect">
                                  <p:stCondLst>
                                    <p:cond delay="250"/>
                                  </p:stCondLst>
                                  <p:childTnLst>
                                    <p:set>
                                      <p:cBhvr>
                                        <p:cTn id="71" dur="1" fill="hold">
                                          <p:stCondLst>
                                            <p:cond delay="0"/>
                                          </p:stCondLst>
                                        </p:cTn>
                                        <p:tgtEl>
                                          <p:spTgt spid="63"/>
                                        </p:tgtEl>
                                        <p:attrNameLst>
                                          <p:attrName>style.visibility</p:attrName>
                                        </p:attrNameLst>
                                      </p:cBhvr>
                                      <p:to>
                                        <p:strVal val="visible"/>
                                      </p:to>
                                    </p:set>
                                    <p:anim calcmode="lin" valueType="num">
                                      <p:cBhvr additive="base">
                                        <p:cTn id="72" dur="750" fill="hold"/>
                                        <p:tgtEl>
                                          <p:spTgt spid="63"/>
                                        </p:tgtEl>
                                        <p:attrNameLst>
                                          <p:attrName>ppt_x</p:attrName>
                                        </p:attrNameLst>
                                      </p:cBhvr>
                                      <p:tavLst>
                                        <p:tav tm="0">
                                          <p:val>
                                            <p:strVal val="1+#ppt_w/2"/>
                                          </p:val>
                                        </p:tav>
                                        <p:tav tm="100000">
                                          <p:val>
                                            <p:strVal val="#ppt_x"/>
                                          </p:val>
                                        </p:tav>
                                      </p:tavLst>
                                    </p:anim>
                                    <p:anim calcmode="lin" valueType="num">
                                      <p:cBhvr additive="base">
                                        <p:cTn id="73" dur="7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Part.03</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6264751"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相关关键技术</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43" name="矩形 42"/>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1038271"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294078" y="844507"/>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关键技术总览</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4" name="组合 23"/>
          <p:cNvGrpSpPr/>
          <p:nvPr/>
        </p:nvGrpSpPr>
        <p:grpSpPr>
          <a:xfrm>
            <a:off x="1611947" y="1299992"/>
            <a:ext cx="8968105" cy="1070610"/>
            <a:chOff x="1888" y="1626"/>
            <a:chExt cx="14123" cy="1686"/>
          </a:xfrm>
        </p:grpSpPr>
        <p:grpSp>
          <p:nvGrpSpPr>
            <p:cNvPr id="25" name="组合 24"/>
            <p:cNvGrpSpPr/>
            <p:nvPr/>
          </p:nvGrpSpPr>
          <p:grpSpPr>
            <a:xfrm>
              <a:off x="1888" y="1992"/>
              <a:ext cx="1392" cy="1044"/>
              <a:chOff x="3328691" y="2044478"/>
              <a:chExt cx="1044575" cy="782683"/>
            </a:xfrm>
          </p:grpSpPr>
          <p:sp>
            <p:nvSpPr>
              <p:cNvPr id="27"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28"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1</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6"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图挖掘技术</a:t>
              </a:r>
              <a:endPar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社区检测、链接预测</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2" name="组合 1"/>
          <p:cNvGrpSpPr/>
          <p:nvPr/>
        </p:nvGrpSpPr>
        <p:grpSpPr>
          <a:xfrm>
            <a:off x="1611947" y="2397119"/>
            <a:ext cx="8968105" cy="1070610"/>
            <a:chOff x="1888" y="1626"/>
            <a:chExt cx="14123" cy="1686"/>
          </a:xfrm>
        </p:grpSpPr>
        <p:grpSp>
          <p:nvGrpSpPr>
            <p:cNvPr id="3" name="组合 2"/>
            <p:cNvGrpSpPr/>
            <p:nvPr/>
          </p:nvGrpSpPr>
          <p:grpSpPr>
            <a:xfrm>
              <a:off x="1888" y="1992"/>
              <a:ext cx="1392" cy="1044"/>
              <a:chOff x="3328691" y="2044478"/>
              <a:chExt cx="1044575" cy="782683"/>
            </a:xfrm>
          </p:grpSpPr>
          <p:sp>
            <p:nvSpPr>
              <p:cNvPr id="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2</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机器学习算法</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分类和回归、深度学习、集成方法</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12" name="组合 11"/>
          <p:cNvGrpSpPr/>
          <p:nvPr/>
        </p:nvGrpSpPr>
        <p:grpSpPr>
          <a:xfrm>
            <a:off x="1611947" y="4591371"/>
            <a:ext cx="8968105" cy="1070610"/>
            <a:chOff x="1888" y="1626"/>
            <a:chExt cx="14123" cy="1686"/>
          </a:xfrm>
        </p:grpSpPr>
        <p:grpSp>
          <p:nvGrpSpPr>
            <p:cNvPr id="13" name="组合 12"/>
            <p:cNvGrpSpPr/>
            <p:nvPr/>
          </p:nvGrpSpPr>
          <p:grpSpPr>
            <a:xfrm>
              <a:off x="1888" y="1992"/>
              <a:ext cx="1392" cy="1044"/>
              <a:chOff x="3328691" y="2044478"/>
              <a:chExt cx="1044575" cy="782683"/>
            </a:xfrm>
          </p:grpSpPr>
          <p:sp>
            <p:nvSpPr>
              <p:cNvPr id="1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1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4</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文本挖掘和自然语言处理</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情感分析、主题建模</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17" name="组合 16"/>
          <p:cNvGrpSpPr/>
          <p:nvPr/>
        </p:nvGrpSpPr>
        <p:grpSpPr>
          <a:xfrm>
            <a:off x="1611947" y="5688498"/>
            <a:ext cx="8968105" cy="1070610"/>
            <a:chOff x="1888" y="1626"/>
            <a:chExt cx="14123" cy="1686"/>
          </a:xfrm>
        </p:grpSpPr>
        <p:grpSp>
          <p:nvGrpSpPr>
            <p:cNvPr id="18" name="组合 17"/>
            <p:cNvGrpSpPr/>
            <p:nvPr/>
          </p:nvGrpSpPr>
          <p:grpSpPr>
            <a:xfrm>
              <a:off x="1888" y="1992"/>
              <a:ext cx="1392" cy="1044"/>
              <a:chOff x="3328691" y="2044478"/>
              <a:chExt cx="1044575" cy="782683"/>
            </a:xfrm>
          </p:grpSpPr>
          <p:sp>
            <p:nvSpPr>
              <p:cNvPr id="20"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21"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5</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9"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大数据技术</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分布式计算、实时数据处理</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22" name="组合 21"/>
          <p:cNvGrpSpPr/>
          <p:nvPr/>
        </p:nvGrpSpPr>
        <p:grpSpPr>
          <a:xfrm>
            <a:off x="1611947" y="3494245"/>
            <a:ext cx="8968105" cy="1070610"/>
            <a:chOff x="1888" y="1626"/>
            <a:chExt cx="14123" cy="1686"/>
          </a:xfrm>
        </p:grpSpPr>
        <p:grpSp>
          <p:nvGrpSpPr>
            <p:cNvPr id="23" name="组合 22"/>
            <p:cNvGrpSpPr/>
            <p:nvPr/>
          </p:nvGrpSpPr>
          <p:grpSpPr>
            <a:xfrm>
              <a:off x="1888" y="1992"/>
              <a:ext cx="1392" cy="1044"/>
              <a:chOff x="3328691" y="2044478"/>
              <a:chExt cx="1044575" cy="782683"/>
            </a:xfrm>
          </p:grpSpPr>
          <p:sp>
            <p:nvSpPr>
              <p:cNvPr id="4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4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3</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4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模式识别</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频繁模式挖掘、异常检测</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2" presetClass="entr" presetSubtype="8"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wipe(left)">
                                      <p:cBhvr>
                                        <p:cTn id="13" dur="500"/>
                                        <p:tgtEl>
                                          <p:spTgt spid="24"/>
                                        </p:tgtEl>
                                      </p:cBhvr>
                                    </p:animEffect>
                                  </p:childTnLst>
                                </p:cTn>
                              </p:par>
                              <p:par>
                                <p:cTn id="14" presetID="22" presetClass="entr" presetSubtype="8"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par>
                                <p:cTn id="17" presetID="22" presetClass="entr" presetSubtype="8"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par>
                                <p:cTn id="20" presetID="22" presetClass="entr" presetSubtype="8"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par>
                                <p:cTn id="23" presetID="22" presetClass="entr" presetSubtype="8"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图挖掘技术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社区检测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链接预测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1138773"/>
          </a:xfrm>
          <a:prstGeom prst="rect">
            <a:avLst/>
          </a:prstGeom>
        </p:spPr>
        <p:txBody>
          <a:bodyPr wrap="square">
            <a:spAutoFit/>
          </a:bodyPr>
          <a:lstStyle/>
          <a:p>
            <a:r>
              <a:rPr lang="zh-CN" altLang="en-US" b="1" dirty="0"/>
              <a:t>识别网络中的密集连接子图，这些子图代表社交网络中的朋友圈、兴趣小组或其他社交集团。</a:t>
            </a:r>
            <a:endParaRPr lang="en-US" altLang="zh-CN" b="1" dirty="0"/>
          </a:p>
          <a:p>
            <a:r>
              <a:rPr lang="zh-CN" altLang="en-US" sz="1600" b="1" dirty="0"/>
              <a:t>实例：在社交平台上，通过图挖掘技术对用户之间的互动进行分析。通过识别社区结构和关键节点，平台可以精准推送广告或个性化内容，增强用户粘性和活跃度。</a:t>
            </a:r>
            <a:endParaRPr lang="zh-CN" altLang="en-US" sz="1600" b="1" dirty="0"/>
          </a:p>
        </p:txBody>
      </p:sp>
      <p:sp>
        <p:nvSpPr>
          <p:cNvPr id="32" name="文本框 31"/>
          <p:cNvSpPr txBox="1"/>
          <p:nvPr/>
        </p:nvSpPr>
        <p:spPr>
          <a:xfrm>
            <a:off x="2695443" y="4447986"/>
            <a:ext cx="8090258" cy="1107996"/>
          </a:xfrm>
          <a:prstGeom prst="rect">
            <a:avLst/>
          </a:prstGeom>
          <a:noFill/>
        </p:spPr>
        <p:txBody>
          <a:bodyPr wrap="square" rtlCol="0">
            <a:spAutoFit/>
          </a:bodyPr>
          <a:lstStyle/>
          <a:p>
            <a:r>
              <a:rPr lang="zh-CN" altLang="en-US" b="1" dirty="0"/>
              <a:t>预测网络中节点之间未来可能形成的链接，用于推荐系统或社交网络分析。</a:t>
            </a:r>
            <a:endParaRPr lang="en-US" altLang="zh-CN" b="1" dirty="0"/>
          </a:p>
          <a:p>
            <a:r>
              <a:rPr lang="zh-CN" altLang="en-US" sz="1600" b="1" dirty="0"/>
              <a:t>实例：视频流媒体平台通过图挖掘技术分析用户的观看历史和偏好，构建用户</a:t>
            </a:r>
            <a:r>
              <a:rPr lang="en-US" altLang="zh-CN" sz="1600" b="1" dirty="0"/>
              <a:t>-</a:t>
            </a:r>
            <a:r>
              <a:rPr lang="zh-CN" altLang="en-US" sz="1600" b="1" dirty="0"/>
              <a:t>视频的关联图。基于这个图，平台可以为用户推荐与其兴趣相似的视频内容，提升用户体验和满意度。</a:t>
            </a:r>
            <a:endParaRPr lang="zh-CN" altLang="en-US" sz="1600" b="1"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bldLvl="0" animBg="1"/>
      <p:bldP spid="18" grpId="0" bldLvl="0" animBg="1"/>
      <p:bldP spid="19" grpId="0" bldLvl="0" animBg="1"/>
      <p:bldP spid="20" grpId="0" bldLvl="0" animBg="1"/>
      <p:bldP spid="31" grpId="0"/>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机器学习算法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183693" y="1706107"/>
            <a:ext cx="1386252"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分类和回归</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9" name="学论网www.xuelun.me-矩形 1"/>
          <p:cNvSpPr/>
          <p:nvPr/>
        </p:nvSpPr>
        <p:spPr>
          <a:xfrm>
            <a:off x="1166465" y="3297555"/>
            <a:ext cx="140348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集成方法</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1" name="学论网www.xuelun.me-矩形 1"/>
          <p:cNvSpPr/>
          <p:nvPr/>
        </p:nvSpPr>
        <p:spPr>
          <a:xfrm>
            <a:off x="1166465" y="4889003"/>
            <a:ext cx="140348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深度学习</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31" name="矩形 30"/>
          <p:cNvSpPr/>
          <p:nvPr/>
        </p:nvSpPr>
        <p:spPr>
          <a:xfrm>
            <a:off x="2825752" y="1601258"/>
            <a:ext cx="7988729" cy="923330"/>
          </a:xfrm>
          <a:prstGeom prst="rect">
            <a:avLst/>
          </a:prstGeom>
        </p:spPr>
        <p:txBody>
          <a:bodyPr wrap="square">
            <a:spAutoFit/>
          </a:bodyPr>
          <a:lstStyle/>
          <a:p>
            <a:r>
              <a:rPr lang="zh-CN" altLang="en-US" b="1" dirty="0"/>
              <a:t>在网络数据中识别和预测模式。</a:t>
            </a:r>
            <a:endParaRPr lang="en-US" altLang="zh-CN" b="1" dirty="0"/>
          </a:p>
          <a:p>
            <a:r>
              <a:rPr lang="zh-CN" altLang="en-US" b="1" dirty="0"/>
              <a:t>实例：使用决策树、支持向量机（</a:t>
            </a:r>
            <a:r>
              <a:rPr lang="en-US" altLang="zh-CN" b="1" dirty="0"/>
              <a:t>SVM</a:t>
            </a:r>
            <a:r>
              <a:rPr lang="zh-CN" altLang="en-US" b="1" dirty="0"/>
              <a:t>）和神经网络对用户行为、数据类型进行分类。</a:t>
            </a:r>
            <a:endParaRPr lang="zh-CN" altLang="en-US" sz="1600" b="1" dirty="0"/>
          </a:p>
        </p:txBody>
      </p:sp>
      <p:sp>
        <p:nvSpPr>
          <p:cNvPr id="32" name="文本框 31"/>
          <p:cNvSpPr txBox="1"/>
          <p:nvPr/>
        </p:nvSpPr>
        <p:spPr>
          <a:xfrm>
            <a:off x="2818292" y="3127731"/>
            <a:ext cx="8090258" cy="1354217"/>
          </a:xfrm>
          <a:prstGeom prst="rect">
            <a:avLst/>
          </a:prstGeom>
          <a:noFill/>
        </p:spPr>
        <p:txBody>
          <a:bodyPr wrap="square" rtlCol="0">
            <a:spAutoFit/>
          </a:bodyPr>
          <a:lstStyle/>
          <a:p>
            <a:r>
              <a:rPr lang="zh-CN" altLang="en-US" b="1" dirty="0"/>
              <a:t>如随机森林和梯度提升机，这些方法结合多个模型的预测力以提高准确率。</a:t>
            </a:r>
            <a:endParaRPr lang="en-US" altLang="zh-CN" b="1" dirty="0"/>
          </a:p>
          <a:p>
            <a:r>
              <a:rPr lang="zh-CN" altLang="en-US" sz="1600" b="1" dirty="0"/>
              <a:t>实例：在贷款审批过程中，银行可以利用客户的个人信息、财务状况、历史信用记录等特征，通过随机森林算法来预测客户的违约风险。（随机森林）</a:t>
            </a:r>
            <a:endParaRPr lang="en-US" altLang="zh-CN" sz="1600" b="1" dirty="0"/>
          </a:p>
          <a:p>
            <a:r>
              <a:rPr lang="zh-CN" altLang="en-US" sz="1600" b="1" dirty="0"/>
              <a:t>通过分析用户的浏览历史、搜索行为等数据，结合广告的特征，可以构建一个高效的点击率预测模型，从而提高广告投放的精准度和效果。（梯度提升机）</a:t>
            </a:r>
            <a:endParaRPr lang="zh-CN" altLang="en-US" sz="1600" b="1" dirty="0"/>
          </a:p>
        </p:txBody>
      </p:sp>
      <p:sp>
        <p:nvSpPr>
          <p:cNvPr id="36" name="文本框 35"/>
          <p:cNvSpPr txBox="1"/>
          <p:nvPr/>
        </p:nvSpPr>
        <p:spPr>
          <a:xfrm>
            <a:off x="2825752" y="4641514"/>
            <a:ext cx="8090258" cy="2123658"/>
          </a:xfrm>
          <a:prstGeom prst="rect">
            <a:avLst/>
          </a:prstGeom>
          <a:noFill/>
        </p:spPr>
        <p:txBody>
          <a:bodyPr wrap="square" rtlCol="0">
            <a:spAutoFit/>
          </a:bodyPr>
          <a:lstStyle/>
          <a:p>
            <a:r>
              <a:rPr lang="zh-CN" altLang="en-US" b="1" dirty="0"/>
              <a:t>使用卷积神经网络（</a:t>
            </a:r>
            <a:r>
              <a:rPr lang="en-US" altLang="zh-CN" b="1" dirty="0"/>
              <a:t>CNN</a:t>
            </a:r>
            <a:r>
              <a:rPr lang="zh-CN" altLang="en-US" b="1" dirty="0"/>
              <a:t>）、循环神经网络（</a:t>
            </a:r>
            <a:r>
              <a:rPr lang="en-US" altLang="zh-CN" b="1" dirty="0"/>
              <a:t>RNN</a:t>
            </a:r>
            <a:r>
              <a:rPr lang="zh-CN" altLang="en-US" b="1" dirty="0"/>
              <a:t>）和图神经网络（</a:t>
            </a:r>
            <a:r>
              <a:rPr lang="en-US" altLang="zh-CN" b="1" dirty="0"/>
              <a:t>GNN</a:t>
            </a:r>
            <a:r>
              <a:rPr lang="zh-CN" altLang="en-US" b="1" dirty="0"/>
              <a:t>）等技术来处理结构化的网络数据。</a:t>
            </a:r>
            <a:endParaRPr lang="en-US" altLang="zh-CN" b="1" dirty="0"/>
          </a:p>
          <a:p>
            <a:r>
              <a:rPr lang="zh-CN" altLang="en-US" sz="1600" b="1" dirty="0"/>
              <a:t>实例：安防领域的面部识别、交通监控中的车辆识别等，都依赖于</a:t>
            </a:r>
            <a:r>
              <a:rPr lang="en-US" altLang="zh-CN" sz="1600" b="1" dirty="0"/>
              <a:t>CNN</a:t>
            </a:r>
            <a:r>
              <a:rPr lang="zh-CN" altLang="en-US" sz="1600" b="1" dirty="0"/>
              <a:t>强大的特征提取能力。</a:t>
            </a:r>
            <a:endParaRPr lang="en-US" altLang="zh-CN" sz="1600" b="1" dirty="0"/>
          </a:p>
          <a:p>
            <a:r>
              <a:rPr lang="zh-CN" altLang="en-US" sz="1600" b="1" dirty="0"/>
              <a:t>通过</a:t>
            </a:r>
            <a:r>
              <a:rPr lang="en-US" altLang="zh-CN" sz="1600" b="1" dirty="0"/>
              <a:t>RNN</a:t>
            </a:r>
            <a:r>
              <a:rPr lang="zh-CN" altLang="en-US" sz="1600" b="1" dirty="0"/>
              <a:t>模型，系统可以准确地识别出语音信号中的文字内容，甚至能够分辨出说话人的身份。</a:t>
            </a:r>
            <a:endParaRPr lang="en-US" altLang="zh-CN" sz="1600" b="1" dirty="0"/>
          </a:p>
          <a:p>
            <a:r>
              <a:rPr lang="zh-CN" altLang="en-US" sz="1600" b="1" dirty="0"/>
              <a:t>通过</a:t>
            </a:r>
            <a:r>
              <a:rPr lang="en-US" altLang="zh-CN" sz="1600" b="1" dirty="0"/>
              <a:t>GNN</a:t>
            </a:r>
            <a:r>
              <a:rPr lang="zh-CN" altLang="en-US" sz="1600" b="1" dirty="0"/>
              <a:t>可以识别出社交网络中的关键节点（意见领袖），这对于广告投放、信息传播等具有重要意义。</a:t>
            </a:r>
            <a:endParaRPr lang="zh-CN" altLang="en-US" sz="1600" b="1"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750" fill="hold"/>
                                        <p:tgtEl>
                                          <p:spTgt spid="31"/>
                                        </p:tgtEl>
                                        <p:attrNameLst>
                                          <p:attrName>ppt_x</p:attrName>
                                        </p:attrNameLst>
                                      </p:cBhvr>
                                      <p:tavLst>
                                        <p:tav tm="0">
                                          <p:val>
                                            <p:strVal val="1+#ppt_w/2"/>
                                          </p:val>
                                        </p:tav>
                                        <p:tav tm="100000">
                                          <p:val>
                                            <p:strVal val="#ppt_x"/>
                                          </p:val>
                                        </p:tav>
                                      </p:tavLst>
                                    </p:anim>
                                    <p:anim calcmode="lin" valueType="num">
                                      <p:cBhvr additive="base">
                                        <p:cTn id="21" dur="750" fill="hold"/>
                                        <p:tgtEl>
                                          <p:spTgt spid="31"/>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p:cTn id="25" dur="500" fill="hold"/>
                                        <p:tgtEl>
                                          <p:spTgt spid="19"/>
                                        </p:tgtEl>
                                        <p:attrNameLst>
                                          <p:attrName>ppt_w</p:attrName>
                                        </p:attrNameLst>
                                      </p:cBhvr>
                                      <p:tavLst>
                                        <p:tav tm="0">
                                          <p:val>
                                            <p:fltVal val="0"/>
                                          </p:val>
                                        </p:tav>
                                        <p:tav tm="100000">
                                          <p:val>
                                            <p:strVal val="#ppt_w"/>
                                          </p:val>
                                        </p:tav>
                                      </p:tavLst>
                                    </p:anim>
                                    <p:anim calcmode="lin" valueType="num">
                                      <p:cBhvr>
                                        <p:cTn id="26" dur="500" fill="hold"/>
                                        <p:tgtEl>
                                          <p:spTgt spid="19"/>
                                        </p:tgtEl>
                                        <p:attrNameLst>
                                          <p:attrName>ppt_h</p:attrName>
                                        </p:attrNameLst>
                                      </p:cBhvr>
                                      <p:tavLst>
                                        <p:tav tm="0">
                                          <p:val>
                                            <p:fltVal val="0"/>
                                          </p:val>
                                        </p:tav>
                                        <p:tav tm="100000">
                                          <p:val>
                                            <p:strVal val="#ppt_h"/>
                                          </p:val>
                                        </p:tav>
                                      </p:tavLst>
                                    </p:anim>
                                    <p:animEffect transition="in" filter="fade">
                                      <p:cBhvr>
                                        <p:cTn id="27" dur="500"/>
                                        <p:tgtEl>
                                          <p:spTgt spid="19"/>
                                        </p:tgtEl>
                                      </p:cBhvr>
                                    </p:animEffect>
                                  </p:childTnLst>
                                </p:cTn>
                              </p:par>
                            </p:childTnLst>
                          </p:cTn>
                        </p:par>
                        <p:par>
                          <p:cTn id="28" fill="hold">
                            <p:stCondLst>
                              <p:cond delay="2500"/>
                            </p:stCondLst>
                            <p:childTnLst>
                              <p:par>
                                <p:cTn id="29" presetID="2" presetClass="entr" presetSubtype="2" decel="53300" fill="hold" grpId="0" nodeType="afterEffect">
                                  <p:stCondLst>
                                    <p:cond delay="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750" fill="hold"/>
                                        <p:tgtEl>
                                          <p:spTgt spid="32"/>
                                        </p:tgtEl>
                                        <p:attrNameLst>
                                          <p:attrName>ppt_x</p:attrName>
                                        </p:attrNameLst>
                                      </p:cBhvr>
                                      <p:tavLst>
                                        <p:tav tm="0">
                                          <p:val>
                                            <p:strVal val="1+#ppt_w/2"/>
                                          </p:val>
                                        </p:tav>
                                        <p:tav tm="100000">
                                          <p:val>
                                            <p:strVal val="#ppt_x"/>
                                          </p:val>
                                        </p:tav>
                                      </p:tavLst>
                                    </p:anim>
                                    <p:anim calcmode="lin" valueType="num">
                                      <p:cBhvr additive="base">
                                        <p:cTn id="32" dur="750" fill="hold"/>
                                        <p:tgtEl>
                                          <p:spTgt spid="32"/>
                                        </p:tgtEl>
                                        <p:attrNameLst>
                                          <p:attrName>ppt_y</p:attrName>
                                        </p:attrNameLst>
                                      </p:cBhvr>
                                      <p:tavLst>
                                        <p:tav tm="0">
                                          <p:val>
                                            <p:strVal val="#ppt_y"/>
                                          </p:val>
                                        </p:tav>
                                        <p:tav tm="100000">
                                          <p:val>
                                            <p:strVal val="#ppt_y"/>
                                          </p:val>
                                        </p:tav>
                                      </p:tavLst>
                                    </p:anim>
                                  </p:childTnLst>
                                </p:cTn>
                              </p:par>
                            </p:childTnLst>
                          </p:cTn>
                        </p:par>
                        <p:par>
                          <p:cTn id="33" fill="hold">
                            <p:stCondLst>
                              <p:cond delay="3500"/>
                            </p:stCondLst>
                            <p:childTnLst>
                              <p:par>
                                <p:cTn id="34" presetID="53" presetClass="entr" presetSubtype="16" fill="hold" grpId="0" nodeType="after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p:cTn id="36" dur="500" fill="hold"/>
                                        <p:tgtEl>
                                          <p:spTgt spid="21"/>
                                        </p:tgtEl>
                                        <p:attrNameLst>
                                          <p:attrName>ppt_w</p:attrName>
                                        </p:attrNameLst>
                                      </p:cBhvr>
                                      <p:tavLst>
                                        <p:tav tm="0">
                                          <p:val>
                                            <p:fltVal val="0"/>
                                          </p:val>
                                        </p:tav>
                                        <p:tav tm="100000">
                                          <p:val>
                                            <p:strVal val="#ppt_w"/>
                                          </p:val>
                                        </p:tav>
                                      </p:tavLst>
                                    </p:anim>
                                    <p:anim calcmode="lin" valueType="num">
                                      <p:cBhvr>
                                        <p:cTn id="37" dur="500" fill="hold"/>
                                        <p:tgtEl>
                                          <p:spTgt spid="21"/>
                                        </p:tgtEl>
                                        <p:attrNameLst>
                                          <p:attrName>ppt_h</p:attrName>
                                        </p:attrNameLst>
                                      </p:cBhvr>
                                      <p:tavLst>
                                        <p:tav tm="0">
                                          <p:val>
                                            <p:fltVal val="0"/>
                                          </p:val>
                                        </p:tav>
                                        <p:tav tm="100000">
                                          <p:val>
                                            <p:strVal val="#ppt_h"/>
                                          </p:val>
                                        </p:tav>
                                      </p:tavLst>
                                    </p:anim>
                                    <p:animEffect transition="in" filter="fade">
                                      <p:cBhvr>
                                        <p:cTn id="38" dur="500"/>
                                        <p:tgtEl>
                                          <p:spTgt spid="21"/>
                                        </p:tgtEl>
                                      </p:cBhvr>
                                    </p:animEffect>
                                  </p:childTnLst>
                                </p:cTn>
                              </p:par>
                            </p:childTnLst>
                          </p:cTn>
                        </p:par>
                        <p:par>
                          <p:cTn id="39" fill="hold">
                            <p:stCondLst>
                              <p:cond delay="4000"/>
                            </p:stCondLst>
                            <p:childTnLst>
                              <p:par>
                                <p:cTn id="40" presetID="2" presetClass="entr" presetSubtype="2" decel="53300" fill="hold" grpId="0" nodeType="afterEffect">
                                  <p:stCondLst>
                                    <p:cond delay="0"/>
                                  </p:stCondLst>
                                  <p:childTnLst>
                                    <p:set>
                                      <p:cBhvr>
                                        <p:cTn id="41" dur="1" fill="hold">
                                          <p:stCondLst>
                                            <p:cond delay="0"/>
                                          </p:stCondLst>
                                        </p:cTn>
                                        <p:tgtEl>
                                          <p:spTgt spid="36"/>
                                        </p:tgtEl>
                                        <p:attrNameLst>
                                          <p:attrName>style.visibility</p:attrName>
                                        </p:attrNameLst>
                                      </p:cBhvr>
                                      <p:to>
                                        <p:strVal val="visible"/>
                                      </p:to>
                                    </p:set>
                                    <p:anim calcmode="lin" valueType="num">
                                      <p:cBhvr additive="base">
                                        <p:cTn id="42" dur="750" fill="hold"/>
                                        <p:tgtEl>
                                          <p:spTgt spid="36"/>
                                        </p:tgtEl>
                                        <p:attrNameLst>
                                          <p:attrName>ppt_x</p:attrName>
                                        </p:attrNameLst>
                                      </p:cBhvr>
                                      <p:tavLst>
                                        <p:tav tm="0">
                                          <p:val>
                                            <p:strVal val="1+#ppt_w/2"/>
                                          </p:val>
                                        </p:tav>
                                        <p:tav tm="100000">
                                          <p:val>
                                            <p:strVal val="#ppt_x"/>
                                          </p:val>
                                        </p:tav>
                                      </p:tavLst>
                                    </p:anim>
                                    <p:anim calcmode="lin" valueType="num">
                                      <p:cBhvr additive="base">
                                        <p:cTn id="43"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bldLvl="0" animBg="1"/>
      <p:bldP spid="19" grpId="0" bldLvl="0" animBg="1"/>
      <p:bldP spid="21" grpId="0" bldLvl="0" animBg="1"/>
      <p:bldP spid="31" grpId="0"/>
      <p:bldP spid="32"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模式识别</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频繁模式挖掘</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异常检测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646331"/>
          </a:xfrm>
          <a:prstGeom prst="rect">
            <a:avLst/>
          </a:prstGeom>
        </p:spPr>
        <p:txBody>
          <a:bodyPr wrap="square">
            <a:spAutoFit/>
          </a:bodyPr>
          <a:lstStyle/>
          <a:p>
            <a:r>
              <a:rPr lang="zh-CN" altLang="en-US" b="1" dirty="0"/>
              <a:t>识别网络交易数据中重复出现的模式。</a:t>
            </a:r>
            <a:endParaRPr lang="en-US" altLang="zh-CN" b="1" dirty="0"/>
          </a:p>
          <a:p>
            <a:r>
              <a:rPr lang="zh-CN" altLang="en-US" b="1" dirty="0"/>
              <a:t>实列：在交易网络中识别常见的购买组合。</a:t>
            </a:r>
            <a:endParaRPr lang="zh-CN" altLang="en-US" sz="1600" b="1" dirty="0"/>
          </a:p>
        </p:txBody>
      </p:sp>
      <p:sp>
        <p:nvSpPr>
          <p:cNvPr id="32" name="文本框 31"/>
          <p:cNvSpPr txBox="1"/>
          <p:nvPr/>
        </p:nvSpPr>
        <p:spPr>
          <a:xfrm>
            <a:off x="2695443" y="4447986"/>
            <a:ext cx="8090258" cy="892552"/>
          </a:xfrm>
          <a:prstGeom prst="rect">
            <a:avLst/>
          </a:prstGeom>
          <a:noFill/>
        </p:spPr>
        <p:txBody>
          <a:bodyPr wrap="square" rtlCol="0">
            <a:spAutoFit/>
          </a:bodyPr>
          <a:lstStyle/>
          <a:p>
            <a:r>
              <a:rPr lang="zh-CN" altLang="en-US" b="1" dirty="0"/>
              <a:t>识别网络中的异常行为，如网络安全中的入侵检测，或在社交网络中检测欺诈和滥用行为。</a:t>
            </a:r>
            <a:endParaRPr lang="en-US" altLang="zh-CN" b="1" dirty="0"/>
          </a:p>
          <a:p>
            <a:r>
              <a:rPr lang="zh-CN" altLang="en-US" sz="1600" b="1" dirty="0"/>
              <a:t>实例：银行监测赌博、诈骗等资金流转，进行快速处理。</a:t>
            </a:r>
            <a:endParaRPr lang="zh-CN" altLang="en-US" sz="1600" b="1"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bldLvl="0" animBg="1"/>
      <p:bldP spid="18" grpId="0" bldLvl="0" animBg="1"/>
      <p:bldP spid="19" grpId="0" bldLvl="0" animBg="1"/>
      <p:bldP spid="20" grpId="0" bldLvl="0" animBg="1"/>
      <p:bldP spid="31" grpId="0"/>
      <p:bldP spid="3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3030362"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3.4</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文本挖掘和自然语言处理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情感分析</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主题建模</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861774"/>
          </a:xfrm>
          <a:prstGeom prst="rect">
            <a:avLst/>
          </a:prstGeom>
        </p:spPr>
        <p:txBody>
          <a:bodyPr wrap="square">
            <a:spAutoFit/>
          </a:bodyPr>
          <a:lstStyle/>
          <a:p>
            <a:r>
              <a:rPr lang="zh-CN" altLang="en-US" b="1" dirty="0"/>
              <a:t>分析社交媒体文本中的情感倾向，用于市场研究或公共意见监测。</a:t>
            </a:r>
            <a:endParaRPr lang="en-US" altLang="zh-CN" b="1" dirty="0"/>
          </a:p>
          <a:p>
            <a:r>
              <a:rPr lang="zh-CN" altLang="en-US" sz="1600" b="1" dirty="0"/>
              <a:t>实例：通过对用户评论进行情感打分，平台可以迅速识别出用户对产品的满意或不满意，进而调整产品策略或提供定制化推荐。</a:t>
            </a:r>
            <a:endParaRPr lang="zh-CN" altLang="en-US" sz="1600" b="1" dirty="0"/>
          </a:p>
        </p:txBody>
      </p:sp>
      <p:sp>
        <p:nvSpPr>
          <p:cNvPr id="32" name="文本框 31"/>
          <p:cNvSpPr txBox="1"/>
          <p:nvPr/>
        </p:nvSpPr>
        <p:spPr>
          <a:xfrm>
            <a:off x="2695443" y="4447986"/>
            <a:ext cx="8090258" cy="1138773"/>
          </a:xfrm>
          <a:prstGeom prst="rect">
            <a:avLst/>
          </a:prstGeom>
          <a:noFill/>
        </p:spPr>
        <p:txBody>
          <a:bodyPr wrap="square" rtlCol="0">
            <a:spAutoFit/>
          </a:bodyPr>
          <a:lstStyle/>
          <a:p>
            <a:r>
              <a:rPr lang="zh-CN" altLang="en-US" b="1" dirty="0"/>
              <a:t>使用如</a:t>
            </a:r>
            <a:r>
              <a:rPr lang="en-US" altLang="zh-CN" b="1" dirty="0"/>
              <a:t>LDA</a:t>
            </a:r>
            <a:r>
              <a:rPr lang="zh-CN" altLang="en-US" b="1" dirty="0"/>
              <a:t>（</a:t>
            </a:r>
            <a:r>
              <a:rPr lang="en-US" altLang="zh-CN" b="1" dirty="0"/>
              <a:t>Latent Dirichlet Allocation</a:t>
            </a:r>
            <a:r>
              <a:rPr lang="zh-CN" altLang="en-US" b="1" dirty="0"/>
              <a:t>）等算法来识别文本数据中的主题和趋势。</a:t>
            </a:r>
            <a:endParaRPr lang="en-US" altLang="zh-CN" b="1" dirty="0"/>
          </a:p>
          <a:p>
            <a:r>
              <a:rPr lang="zh-CN" altLang="en-US" sz="1600" b="1" dirty="0"/>
              <a:t>实列：从大量的新闻报道中提取出关键主题和事件，这有助于媒体机构快速了解当前社会的热点和趋势，为读者提供更精准的内容推荐。</a:t>
            </a:r>
            <a:endParaRPr lang="zh-CN" altLang="en-US" sz="1600" b="1"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bldLvl="0" animBg="1"/>
      <p:bldP spid="18" grpId="0" bldLvl="0" animBg="1"/>
      <p:bldP spid="19" grpId="0" bldLvl="0" animBg="1"/>
      <p:bldP spid="20" grpId="0" bldLvl="0" animBg="1"/>
      <p:bldP spid="31" grpId="0"/>
      <p:bldP spid="3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924983"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3.5</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大数据技术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905347" y="2840485"/>
            <a:ext cx="1574943"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分布式计算</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905347" y="4313685"/>
            <a:ext cx="1574943"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实时数据处理</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861774"/>
          </a:xfrm>
          <a:prstGeom prst="rect">
            <a:avLst/>
          </a:prstGeom>
        </p:spPr>
        <p:txBody>
          <a:bodyPr wrap="square">
            <a:spAutoFit/>
          </a:bodyPr>
          <a:lstStyle/>
          <a:p>
            <a:r>
              <a:rPr lang="zh-CN" altLang="en-US" b="1" dirty="0"/>
              <a:t>最主要是物联网方面的相关应用。</a:t>
            </a:r>
            <a:endParaRPr lang="en-US" altLang="zh-CN" b="1" dirty="0"/>
          </a:p>
          <a:p>
            <a:r>
              <a:rPr lang="zh-CN" altLang="en-US" sz="1600" b="1" dirty="0"/>
              <a:t>实例：核设备监测机器人，由于网络传输限制，一般是本地处理数据，等有网络传输条件后再上传。</a:t>
            </a:r>
            <a:endParaRPr lang="zh-CN" altLang="en-US" sz="1600" b="1" dirty="0"/>
          </a:p>
        </p:txBody>
      </p:sp>
      <p:sp>
        <p:nvSpPr>
          <p:cNvPr id="32" name="文本框 31"/>
          <p:cNvSpPr txBox="1"/>
          <p:nvPr/>
        </p:nvSpPr>
        <p:spPr>
          <a:xfrm>
            <a:off x="2695443" y="4447986"/>
            <a:ext cx="8090258" cy="1354217"/>
          </a:xfrm>
          <a:prstGeom prst="rect">
            <a:avLst/>
          </a:prstGeom>
          <a:noFill/>
        </p:spPr>
        <p:txBody>
          <a:bodyPr wrap="square" rtlCol="0">
            <a:spAutoFit/>
          </a:bodyPr>
          <a:lstStyle/>
          <a:p>
            <a:r>
              <a:rPr lang="en-US" altLang="zh-CN" b="1" dirty="0"/>
              <a:t>Apache Kafka</a:t>
            </a:r>
            <a:r>
              <a:rPr lang="zh-CN" altLang="en-US" b="1" dirty="0"/>
              <a:t>、</a:t>
            </a:r>
            <a:r>
              <a:rPr lang="en-US" altLang="zh-CN" b="1" dirty="0"/>
              <a:t>Apache Storm</a:t>
            </a:r>
            <a:r>
              <a:rPr lang="zh-CN" altLang="en-US" b="1" dirty="0"/>
              <a:t>等工具进行实时数据流的分析和处理。</a:t>
            </a:r>
            <a:endParaRPr lang="en-US" altLang="zh-CN" b="1" dirty="0"/>
          </a:p>
          <a:p>
            <a:r>
              <a:rPr lang="zh-CN" altLang="en-US" sz="1600" b="1" dirty="0"/>
              <a:t>实例：在社交媒体平台上，用户产生的数据是海量的且实时变化的。使用</a:t>
            </a:r>
            <a:r>
              <a:rPr lang="en-US" altLang="zh-CN" sz="1600" b="1" dirty="0"/>
              <a:t>Apache Storm</a:t>
            </a:r>
            <a:r>
              <a:rPr lang="zh-CN" altLang="en-US" sz="1600" b="1" dirty="0"/>
              <a:t>可以实时分析这些数据，例如检测热门话题、分析用户情绪等。这有助于企业及时调整营销策略或应对公关危机。</a:t>
            </a:r>
            <a:endParaRPr lang="zh-CN" altLang="en-US" sz="1600" b="1" dirty="0"/>
          </a:p>
          <a:p>
            <a:endParaRPr lang="zh-CN" altLang="en-US" sz="1600" b="1"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bldLvl="0" animBg="1"/>
      <p:bldP spid="18" grpId="0" bldLvl="0" animBg="1"/>
      <p:bldP spid="19" grpId="0" bldLvl="0" animBg="1"/>
      <p:bldP spid="20" grpId="0" bldLvl="0" animBg="1"/>
      <p:bldP spid="31" grpId="0"/>
      <p:bldP spid="3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Part.04</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742305" y="3253740"/>
            <a:ext cx="6007100" cy="645160"/>
          </a:xfrm>
          <a:prstGeom prst="rect">
            <a:avLst/>
          </a:prstGeom>
          <a:noFill/>
          <a:ln>
            <a:noFill/>
          </a:ln>
        </p:spPr>
        <p:txBody>
          <a:bodyPr wrap="square" rtlCol="0">
            <a:spAutoFit/>
          </a:bodyPr>
          <a:lstStyle/>
          <a:p>
            <a:pPr indent="457200" algn="ctr"/>
            <a:r>
              <a:rPr lang="zh-CN" altLang="en-US" sz="3600" b="1" spc="600" dirty="0">
                <a:solidFill>
                  <a:srgbClr val="1E2B57"/>
                </a:solidFill>
                <a:latin typeface="微软雅黑" panose="020B0503020204020204" pitchFamily="34" charset="-122"/>
                <a:ea typeface="微软雅黑" panose="020B0503020204020204" pitchFamily="34" charset="-122"/>
              </a:rPr>
              <a:t>数据挖掘技术相关应用</a:t>
            </a:r>
            <a:endParaRPr lang="zh-CN" altLang="en-US" sz="36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图片 6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64" name="矩形 63"/>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921863"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177925" y="844550"/>
            <a:ext cx="384111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spc="600" dirty="0">
                <a:solidFill>
                  <a:srgbClr val="1E2B57"/>
                </a:solidFill>
                <a:latin typeface="微软雅黑" panose="020B0503020204020204" pitchFamily="34" charset="-122"/>
                <a:ea typeface="微软雅黑" panose="020B0503020204020204" pitchFamily="34" charset="-122"/>
                <a:sym typeface="+mn-ea"/>
              </a:rPr>
              <a:t>数据挖掘技术相关应用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7" name="组合 26"/>
          <p:cNvGrpSpPr/>
          <p:nvPr>
            <p:custDataLst>
              <p:tags r:id="rId3"/>
            </p:custDataLst>
          </p:nvPr>
        </p:nvGrpSpPr>
        <p:grpSpPr>
          <a:xfrm>
            <a:off x="1799243" y="1562272"/>
            <a:ext cx="8976360" cy="2306955"/>
            <a:chOff x="1727" y="1626"/>
            <a:chExt cx="14136" cy="3633"/>
          </a:xfrm>
        </p:grpSpPr>
        <p:grpSp>
          <p:nvGrpSpPr>
            <p:cNvPr id="28" name="组合 27"/>
            <p:cNvGrpSpPr/>
            <p:nvPr/>
          </p:nvGrpSpPr>
          <p:grpSpPr>
            <a:xfrm>
              <a:off x="1727" y="1990"/>
              <a:ext cx="1392" cy="1403"/>
              <a:chOff x="3207848" y="2044477"/>
              <a:chExt cx="1044575" cy="1052513"/>
            </a:xfrm>
          </p:grpSpPr>
          <p:sp>
            <p:nvSpPr>
              <p:cNvPr id="30" name="Oval 4"/>
              <p:cNvSpPr>
                <a:spLocks noChangeArrowheads="1"/>
              </p:cNvSpPr>
              <p:nvPr>
                <p:custDataLst>
                  <p:tags r:id="rId4"/>
                </p:custDataLst>
              </p:nvPr>
            </p:nvSpPr>
            <p:spPr bwMode="gray">
              <a:xfrm>
                <a:off x="3216275" y="2044477"/>
                <a:ext cx="1035050" cy="1052513"/>
              </a:xfrm>
              <a:prstGeom prst="ellipse">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31" name="Text Box 61"/>
              <p:cNvSpPr txBox="1">
                <a:spLocks noChangeArrowheads="1"/>
              </p:cNvSpPr>
              <p:nvPr>
                <p:custDataLst>
                  <p:tags r:id="rId5"/>
                </p:custDataLst>
              </p:nvPr>
            </p:nvSpPr>
            <p:spPr bwMode="gray">
              <a:xfrm>
                <a:off x="3207848" y="2336599"/>
                <a:ext cx="1044575" cy="54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1</a:t>
                </a:r>
                <a:endPar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9"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6"/>
              </p:custDataLst>
            </p:nvPr>
          </p:nvSpPr>
          <p:spPr>
            <a:xfrm>
              <a:off x="3582" y="1626"/>
              <a:ext cx="12281" cy="3633"/>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Semibold" panose="020B0702040204020203" pitchFamily="34" charset="0"/>
                </a:rPr>
                <a:t>网络流量分类</a:t>
              </a:r>
              <a:r>
                <a:rPr kumimoji="0" lang="zh-CN" altLang="en-US" sz="24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Semibold" panose="020B0702040204020203" pitchFamily="34" charset="0"/>
                </a:rPr>
                <a:t>：</a:t>
              </a:r>
              <a:r>
                <a:rPr kumimoji="0" lang="en-US" altLang="zh-CN" sz="16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Light" panose="020B0502040204020203" pitchFamily="34" charset="0"/>
                </a:rPr>
                <a:t>网络数据挖掘在网络流量分类方面的应用涵盖了从基础的流量特征识别、应用类型分类，到高级的行为模式发现、异常检测、服务质量评估与优化，乃至未来的流量预测与网络规划等多个层面，为实现高效、安全、智能的网络管理提供了有力支持。</a:t>
              </a:r>
              <a:endParaRPr kumimoji="0" lang="en-US" altLang="zh-CN" sz="16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2" name="组合 31"/>
          <p:cNvGrpSpPr/>
          <p:nvPr>
            <p:custDataLst>
              <p:tags r:id="rId7"/>
            </p:custDataLst>
          </p:nvPr>
        </p:nvGrpSpPr>
        <p:grpSpPr>
          <a:xfrm>
            <a:off x="1807469" y="4308468"/>
            <a:ext cx="8927465" cy="1814830"/>
            <a:chOff x="1727" y="1626"/>
            <a:chExt cx="14059" cy="2858"/>
          </a:xfrm>
        </p:grpSpPr>
        <p:grpSp>
          <p:nvGrpSpPr>
            <p:cNvPr id="36" name="组合 35"/>
            <p:cNvGrpSpPr/>
            <p:nvPr/>
          </p:nvGrpSpPr>
          <p:grpSpPr>
            <a:xfrm>
              <a:off x="1727" y="1990"/>
              <a:ext cx="1392" cy="1403"/>
              <a:chOff x="3207848" y="2044477"/>
              <a:chExt cx="1044575" cy="1052513"/>
            </a:xfrm>
          </p:grpSpPr>
          <p:sp>
            <p:nvSpPr>
              <p:cNvPr id="38" name="Oval 4"/>
              <p:cNvSpPr>
                <a:spLocks noChangeArrowheads="1"/>
              </p:cNvSpPr>
              <p:nvPr>
                <p:custDataLst>
                  <p:tags r:id="rId8"/>
                </p:custDataLst>
              </p:nvPr>
            </p:nvSpPr>
            <p:spPr bwMode="gray">
              <a:xfrm>
                <a:off x="3216275" y="2044477"/>
                <a:ext cx="1035050" cy="1052513"/>
              </a:xfrm>
              <a:prstGeom prst="ellipse">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39" name="Text Box 61"/>
              <p:cNvSpPr txBox="1">
                <a:spLocks noChangeArrowheads="1"/>
              </p:cNvSpPr>
              <p:nvPr>
                <p:custDataLst>
                  <p:tags r:id="rId9"/>
                </p:custDataLst>
              </p:nvPr>
            </p:nvSpPr>
            <p:spPr bwMode="gray">
              <a:xfrm>
                <a:off x="3207848" y="2336599"/>
                <a:ext cx="1044575" cy="54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2</a:t>
                </a:r>
                <a:endPar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7"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3582" y="1626"/>
              <a:ext cx="12204" cy="2858"/>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Semibold" panose="020B0702040204020203" pitchFamily="34" charset="0"/>
                </a:rPr>
                <a:t>物联网时间序列分析</a:t>
              </a:r>
              <a:r>
                <a:rPr kumimoji="0" lang="zh-CN" altLang="en-US" sz="2400" b="1"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Semibold" panose="020B0702040204020203" pitchFamily="34" charset="0"/>
                </a:rPr>
                <a:t>：</a:t>
              </a:r>
              <a:r>
                <a:rPr kumimoji="0" lang="en-US" altLang="zh-CN" sz="1600" b="0"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Light" panose="020B0502040204020203" pitchFamily="34" charset="0"/>
                </a:rPr>
                <a:t>网络数据挖掘在物联网时间序列分析方面的具体应用涉及多个层面，旨在从海量的物联网时序数据中提取有价值的信息、发现模式、预测趋势以及支持决策。</a:t>
              </a:r>
              <a:endParaRPr kumimoji="0" lang="en-US" altLang="zh-CN" sz="1600" b="0" i="0" u="none" strike="noStrike" kern="1200" cap="none" spc="0" normalizeH="0" baseline="0" noProof="0" dirty="0">
                <a:ln>
                  <a:noFill/>
                </a:ln>
                <a:solidFill>
                  <a:schemeClr val="tx1"/>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2" presetClass="entr" presetSubtype="8"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89946" y="1242950"/>
            <a:ext cx="10212104" cy="4845334"/>
          </a:xfrm>
          <a:prstGeom prst="rect">
            <a:avLst/>
          </a:prstGeom>
        </p:spPr>
      </p:pic>
      <p:sp>
        <p:nvSpPr>
          <p:cNvPr id="4" name="矩形 3"/>
          <p:cNvSpPr/>
          <p:nvPr/>
        </p:nvSpPr>
        <p:spPr>
          <a:xfrm>
            <a:off x="989946" y="1242950"/>
            <a:ext cx="10212104" cy="4845334"/>
          </a:xfrm>
          <a:prstGeom prst="rect">
            <a:avLst/>
          </a:prstGeom>
          <a:solidFill>
            <a:srgbClr val="1E2B5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custDataLst>
              <p:tags r:id="rId2"/>
            </p:custDataLst>
          </p:nvPr>
        </p:nvGrpSpPr>
        <p:grpSpPr>
          <a:xfrm>
            <a:off x="1556944" y="2255755"/>
            <a:ext cx="2522855" cy="3041650"/>
            <a:chOff x="3137217" y="2141220"/>
            <a:chExt cx="2522855" cy="3041650"/>
          </a:xfrm>
        </p:grpSpPr>
        <p:sp>
          <p:nvSpPr>
            <p:cNvPr id="20" name="Rectangle 19"/>
            <p:cNvSpPr/>
            <p:nvPr>
              <p:custDataLst>
                <p:tags r:id="rId3"/>
              </p:custDataLst>
            </p:nvPr>
          </p:nvSpPr>
          <p:spPr>
            <a:xfrm>
              <a:off x="3137217"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10" name="TextBox 76"/>
            <p:cNvSpPr txBox="1"/>
            <p:nvPr>
              <p:custDataLst>
                <p:tags r:id="rId4"/>
              </p:custDataLst>
            </p:nvPr>
          </p:nvSpPr>
          <p:spPr>
            <a:xfrm>
              <a:off x="3335337" y="2319020"/>
              <a:ext cx="2209800" cy="417195"/>
            </a:xfrm>
            <a:prstGeom prst="rect">
              <a:avLst/>
            </a:prstGeom>
            <a:noFill/>
          </p:spPr>
          <p:txBody>
            <a:bodyPr wrap="square" rtlCol="0">
              <a:noAutofit/>
            </a:bodyPr>
            <a:lstStyle/>
            <a:p>
              <a:pPr algn="ctr"/>
              <a:r>
                <a:rPr lang="zh-CN" altLang="en-US" sz="2000" b="1" spc="300" dirty="0">
                  <a:solidFill>
                    <a:schemeClr val="tx2"/>
                  </a:solidFill>
                  <a:latin typeface="方正兰亭黑_GBK" panose="02000000000000000000" pitchFamily="2" charset="-122"/>
                  <a:ea typeface="方正兰亭黑_GBK" panose="02000000000000000000" pitchFamily="2" charset="-122"/>
                </a:rPr>
                <a:t>应用类型识别</a:t>
              </a:r>
              <a:endParaRPr lang="zh-CN" altLang="en-US"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14" name="文本框 13"/>
            <p:cNvSpPr txBox="1"/>
            <p:nvPr>
              <p:custDataLst>
                <p:tags r:id="rId5"/>
              </p:custDataLst>
            </p:nvPr>
          </p:nvSpPr>
          <p:spPr>
            <a:xfrm>
              <a:off x="3247707" y="2735580"/>
              <a:ext cx="2293620" cy="2216150"/>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数据挖掘技术可以用于识别网络流量中的不同应用类型，如HTTP、FTP、SMTP、VoIP、P2P、网络游戏、视频流服务等。可以有效地从时间序列的网络流量数据中提取特征并进行分类。</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grpSp>
        <p:nvGrpSpPr>
          <p:cNvPr id="27" name="组合 26"/>
          <p:cNvGrpSpPr/>
          <p:nvPr>
            <p:custDataLst>
              <p:tags r:id="rId6"/>
            </p:custDataLst>
          </p:nvPr>
        </p:nvGrpSpPr>
        <p:grpSpPr>
          <a:xfrm>
            <a:off x="4836501" y="2255755"/>
            <a:ext cx="2523490" cy="3240405"/>
            <a:chOff x="3132772" y="2141220"/>
            <a:chExt cx="2523490" cy="3240405"/>
          </a:xfrm>
        </p:grpSpPr>
        <p:sp>
          <p:nvSpPr>
            <p:cNvPr id="28" name="Rectangle 19"/>
            <p:cNvSpPr/>
            <p:nvPr>
              <p:custDataLst>
                <p:tags r:id="rId7"/>
              </p:custDataLst>
            </p:nvPr>
          </p:nvSpPr>
          <p:spPr>
            <a:xfrm>
              <a:off x="3132772"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29" name="TextBox 76"/>
            <p:cNvSpPr txBox="1"/>
            <p:nvPr>
              <p:custDataLst>
                <p:tags r:id="rId8"/>
              </p:custDataLst>
            </p:nvPr>
          </p:nvSpPr>
          <p:spPr>
            <a:xfrm>
              <a:off x="3246437" y="2319020"/>
              <a:ext cx="2409825" cy="417195"/>
            </a:xfrm>
            <a:prstGeom prst="rect">
              <a:avLst/>
            </a:prstGeom>
            <a:noFill/>
          </p:spPr>
          <p:txBody>
            <a:bodyPr wrap="square" rtlCol="0">
              <a:noAutofit/>
            </a:bodyPr>
            <a:lstStyle/>
            <a:p>
              <a:pPr algn="ctr"/>
              <a:r>
                <a:rPr lang="en-US" altLang="zh-CN" sz="2000" b="1" spc="300" dirty="0">
                  <a:solidFill>
                    <a:schemeClr val="tx2"/>
                  </a:solidFill>
                  <a:latin typeface="方正兰亭黑_GBK" panose="02000000000000000000" pitchFamily="2" charset="-122"/>
                  <a:ea typeface="方正兰亭黑_GBK" panose="02000000000000000000" pitchFamily="2" charset="-122"/>
                </a:rPr>
                <a:t>流量行为分析</a:t>
              </a:r>
              <a:endParaRPr lang="en-US" altLang="zh-CN"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30" name="文本框 29"/>
            <p:cNvSpPr txBox="1"/>
            <p:nvPr>
              <p:custDataLst>
                <p:tags r:id="rId9"/>
              </p:custDataLst>
            </p:nvPr>
          </p:nvSpPr>
          <p:spPr>
            <a:xfrm>
              <a:off x="3247707" y="2734945"/>
              <a:ext cx="2293620" cy="2646680"/>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数据挖掘可以帮助分析网络用户的访问行为、活动模式以及流量间的关联关系。对于理解用户需求、优化服务质量和制定精准营销策略具有重要意义。</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grpSp>
        <p:nvGrpSpPr>
          <p:cNvPr id="31" name="组合 30"/>
          <p:cNvGrpSpPr/>
          <p:nvPr>
            <p:custDataLst>
              <p:tags r:id="rId10"/>
            </p:custDataLst>
          </p:nvPr>
        </p:nvGrpSpPr>
        <p:grpSpPr>
          <a:xfrm>
            <a:off x="8116646" y="2255755"/>
            <a:ext cx="2522855" cy="3041650"/>
            <a:chOff x="3132772" y="2141220"/>
            <a:chExt cx="2522855" cy="3041650"/>
          </a:xfrm>
        </p:grpSpPr>
        <p:sp>
          <p:nvSpPr>
            <p:cNvPr id="32" name="Rectangle 19"/>
            <p:cNvSpPr/>
            <p:nvPr>
              <p:custDataLst>
                <p:tags r:id="rId11"/>
              </p:custDataLst>
            </p:nvPr>
          </p:nvSpPr>
          <p:spPr>
            <a:xfrm>
              <a:off x="3132772"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33" name="TextBox 76"/>
            <p:cNvSpPr txBox="1"/>
            <p:nvPr>
              <p:custDataLst>
                <p:tags r:id="rId12"/>
              </p:custDataLst>
            </p:nvPr>
          </p:nvSpPr>
          <p:spPr>
            <a:xfrm>
              <a:off x="3250882" y="2319020"/>
              <a:ext cx="2230755" cy="416560"/>
            </a:xfrm>
            <a:prstGeom prst="rect">
              <a:avLst/>
            </a:prstGeom>
            <a:noFill/>
          </p:spPr>
          <p:txBody>
            <a:bodyPr wrap="square" rtlCol="0">
              <a:noAutofit/>
            </a:bodyPr>
            <a:lstStyle/>
            <a:p>
              <a:pPr algn="ctr"/>
              <a:r>
                <a:rPr lang="zh-CN" altLang="en-US" sz="2000" b="1" spc="300" dirty="0">
                  <a:solidFill>
                    <a:schemeClr val="tx2"/>
                  </a:solidFill>
                  <a:latin typeface="方正兰亭黑_GBK" panose="02000000000000000000" pitchFamily="2" charset="-122"/>
                  <a:ea typeface="方正兰亭黑_GBK" panose="02000000000000000000" pitchFamily="2" charset="-122"/>
                </a:rPr>
                <a:t>异常流量检测</a:t>
              </a:r>
              <a:endParaRPr lang="zh-CN" altLang="en-US"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34" name="文本框 33"/>
            <p:cNvSpPr txBox="1"/>
            <p:nvPr>
              <p:custDataLst>
                <p:tags r:id="rId13"/>
              </p:custDataLst>
            </p:nvPr>
          </p:nvSpPr>
          <p:spPr>
            <a:xfrm>
              <a:off x="3247707" y="2734310"/>
              <a:ext cx="2293620" cy="2216785"/>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在信息安全领域，数据挖掘技术被用来检测网络中的异常流量，如DDoS攻击、扫描探测、恶意软件传播等。此外，数据挖掘还可以结合时间序列分析来检测周期性或突发性的流量异常。</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cxnSp>
        <p:nvCxnSpPr>
          <p:cNvPr id="25" name="直接连接符 24"/>
          <p:cNvCxnSpPr/>
          <p:nvPr/>
        </p:nvCxnSpPr>
        <p:spPr>
          <a:xfrm>
            <a:off x="875910" y="983792"/>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131570" y="563880"/>
            <a:ext cx="235839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网络流量分类</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6" name="图片 35"/>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p14:conveyor dir="l"/>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Part.01</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19173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背景与概述</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11" name="矩形 10"/>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custDataLst>
              <p:tags r:id="rId1"/>
            </p:custDataLst>
          </p:nvPr>
        </p:nvSpPr>
        <p:spPr>
          <a:xfrm>
            <a:off x="7991898" y="1529452"/>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753075" y="1238596"/>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09015" y="818515"/>
            <a:ext cx="319024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物联网时间序列分析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TextBox 35"/>
          <p:cNvSpPr txBox="1"/>
          <p:nvPr>
            <p:custDataLst>
              <p:tags r:id="rId2"/>
            </p:custDataLst>
          </p:nvPr>
        </p:nvSpPr>
        <p:spPr>
          <a:xfrm>
            <a:off x="8129927" y="1684955"/>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2</a:t>
            </a:r>
            <a:endParaRPr lang="en-US" altLang="zh-CN" sz="2420" b="1" dirty="0">
              <a:solidFill>
                <a:schemeClr val="bg1"/>
              </a:solidFill>
              <a:latin typeface="+mj-ea"/>
              <a:ea typeface="+mj-ea"/>
            </a:endParaRPr>
          </a:p>
        </p:txBody>
      </p:sp>
      <p:sp>
        <p:nvSpPr>
          <p:cNvPr id="31" name="TextBox 36"/>
          <p:cNvSpPr txBox="1"/>
          <p:nvPr>
            <p:custDataLst>
              <p:tags r:id="rId3"/>
            </p:custDataLst>
          </p:nvPr>
        </p:nvSpPr>
        <p:spPr>
          <a:xfrm>
            <a:off x="8129905" y="2140585"/>
            <a:ext cx="2098040" cy="1032510"/>
          </a:xfrm>
          <a:prstGeom prst="rect">
            <a:avLst/>
          </a:prstGeom>
          <a:noFill/>
        </p:spPr>
        <p:txBody>
          <a:bodyPr wrap="square" lIns="73910" tIns="36956" rIns="73910" bIns="36956" rtlCol="0">
            <a:spAutoFit/>
          </a:bodyPr>
          <a:lstStyle/>
          <a:p>
            <a:pPr>
              <a:lnSpc>
                <a:spcPct val="130000"/>
              </a:lnSpc>
            </a:pPr>
            <a:r>
              <a:rPr lang="en-US" altLang="zh-CN" sz="2400" dirty="0">
                <a:solidFill>
                  <a:schemeClr val="tx1"/>
                </a:solidFill>
                <a:latin typeface="方正兰亭黑_GBK" panose="02000000000000000000" pitchFamily="2" charset="-122"/>
                <a:ea typeface="方正兰亭黑_GBK" panose="02000000000000000000" pitchFamily="2" charset="-122"/>
              </a:rPr>
              <a:t>设备性能诊断与预测性维护</a:t>
            </a:r>
            <a:endParaRPr lang="en-US" altLang="zh-CN" sz="2400" dirty="0">
              <a:solidFill>
                <a:schemeClr val="tx1"/>
              </a:solidFill>
              <a:latin typeface="方正兰亭黑_GBK" panose="02000000000000000000" pitchFamily="2" charset="-122"/>
              <a:ea typeface="方正兰亭黑_GBK" panose="02000000000000000000" pitchFamily="2" charset="-122"/>
            </a:endParaRP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3" name="图片 2"/>
          <p:cNvPicPr>
            <a:picLocks noChangeAspect="1"/>
          </p:cNvPicPr>
          <p:nvPr>
            <p:custDataLst>
              <p:tags r:id="rId5"/>
            </p:custDataLst>
          </p:nvPr>
        </p:nvPicPr>
        <p:blipFill>
          <a:blip r:embed="rId6" cstate="print">
            <a:extLst>
              <a:ext uri="{28A0092B-C50C-407E-A947-70E740481C1C}">
                <a14:useLocalDpi xmlns:a14="http://schemas.microsoft.com/office/drawing/2010/main" val="0"/>
              </a:ext>
            </a:extLst>
          </a:blip>
          <a:stretch>
            <a:fillRect/>
          </a:stretch>
        </p:blipFill>
        <p:spPr>
          <a:xfrm>
            <a:off x="4433625" y="2320750"/>
            <a:ext cx="3324750" cy="2216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五边形 25"/>
          <p:cNvSpPr/>
          <p:nvPr>
            <p:custDataLst>
              <p:tags r:id="rId7"/>
            </p:custDataLst>
          </p:nvPr>
        </p:nvSpPr>
        <p:spPr>
          <a:xfrm>
            <a:off x="7991898" y="4561638"/>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35"/>
          <p:cNvSpPr txBox="1"/>
          <p:nvPr>
            <p:custDataLst>
              <p:tags r:id="rId8"/>
            </p:custDataLst>
          </p:nvPr>
        </p:nvSpPr>
        <p:spPr>
          <a:xfrm>
            <a:off x="8129927" y="4717141"/>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4</a:t>
            </a:r>
            <a:endParaRPr lang="en-US" altLang="zh-CN" sz="2420" b="1" dirty="0">
              <a:solidFill>
                <a:schemeClr val="bg1"/>
              </a:solidFill>
              <a:latin typeface="+mj-ea"/>
              <a:ea typeface="+mj-ea"/>
            </a:endParaRPr>
          </a:p>
        </p:txBody>
      </p:sp>
      <p:sp>
        <p:nvSpPr>
          <p:cNvPr id="28" name="TextBox 36"/>
          <p:cNvSpPr txBox="1"/>
          <p:nvPr>
            <p:custDataLst>
              <p:tags r:id="rId9"/>
            </p:custDataLst>
          </p:nvPr>
        </p:nvSpPr>
        <p:spPr>
          <a:xfrm>
            <a:off x="8129927" y="5173045"/>
            <a:ext cx="3053191" cy="353060"/>
          </a:xfrm>
          <a:prstGeom prst="rect">
            <a:avLst/>
          </a:prstGeom>
          <a:noFill/>
        </p:spPr>
        <p:txBody>
          <a:bodyPr wrap="square" lIns="73910" tIns="36956" rIns="73910" bIns="36956" rtlCol="0">
            <a:spAutoFit/>
          </a:bodyPr>
          <a:lstStyle/>
          <a:p>
            <a:pPr>
              <a:lnSpc>
                <a:spcPct val="130000"/>
              </a:lnSpc>
            </a:pPr>
            <a:r>
              <a:rPr lang="en-US" altLang="zh-CN" sz="1400" b="1" dirty="0">
                <a:solidFill>
                  <a:schemeClr val="tx1">
                    <a:lumMod val="65000"/>
                    <a:lumOff val="35000"/>
                  </a:schemeClr>
                </a:solidFill>
                <a:latin typeface="方正兰亭黑_GBK" panose="02000000000000000000" pitchFamily="2" charset="-122"/>
                <a:ea typeface="方正兰亭黑_GBK" panose="02000000000000000000" pitchFamily="2" charset="-122"/>
              </a:rPr>
              <a:t>......</a:t>
            </a: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29" name="五边形 28"/>
          <p:cNvSpPr/>
          <p:nvPr>
            <p:custDataLst>
              <p:tags r:id="rId10"/>
            </p:custDataLst>
          </p:nvPr>
        </p:nvSpPr>
        <p:spPr>
          <a:xfrm>
            <a:off x="3326144" y="1596962"/>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TextBox 35"/>
          <p:cNvSpPr txBox="1"/>
          <p:nvPr>
            <p:custDataLst>
              <p:tags r:id="rId11"/>
            </p:custDataLst>
          </p:nvPr>
        </p:nvSpPr>
        <p:spPr>
          <a:xfrm>
            <a:off x="3464173" y="1752465"/>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1</a:t>
            </a:r>
            <a:endParaRPr lang="en-US" altLang="zh-CN" sz="2420" b="1" dirty="0">
              <a:solidFill>
                <a:schemeClr val="bg1"/>
              </a:solidFill>
              <a:latin typeface="+mj-ea"/>
              <a:ea typeface="+mj-ea"/>
            </a:endParaRPr>
          </a:p>
        </p:txBody>
      </p:sp>
      <p:sp>
        <p:nvSpPr>
          <p:cNvPr id="45" name="TextBox 36"/>
          <p:cNvSpPr txBox="1"/>
          <p:nvPr>
            <p:custDataLst>
              <p:tags r:id="rId12"/>
            </p:custDataLst>
          </p:nvPr>
        </p:nvSpPr>
        <p:spPr>
          <a:xfrm>
            <a:off x="2244090" y="2273935"/>
            <a:ext cx="1955800" cy="1032510"/>
          </a:xfrm>
          <a:prstGeom prst="rect">
            <a:avLst/>
          </a:prstGeom>
          <a:noFill/>
        </p:spPr>
        <p:txBody>
          <a:bodyPr wrap="square" lIns="73910" tIns="36956" rIns="73910" bIns="36956" rtlCol="0">
            <a:spAutoFit/>
          </a:bodyPr>
          <a:lstStyle/>
          <a:p>
            <a:pPr algn="r">
              <a:lnSpc>
                <a:spcPct val="130000"/>
              </a:lnSpc>
            </a:pPr>
            <a:r>
              <a:rPr lang="en-US" altLang="zh-CN" sz="2400" dirty="0">
                <a:solidFill>
                  <a:schemeClr val="tx1"/>
                </a:solidFill>
                <a:latin typeface="方正兰亭黑_GBK" panose="02000000000000000000" pitchFamily="2" charset="-122"/>
                <a:ea typeface="方正兰亭黑_GBK" panose="02000000000000000000" pitchFamily="2" charset="-122"/>
              </a:rPr>
              <a:t>实时监控与异常检测</a:t>
            </a:r>
            <a:r>
              <a:rPr lang="en-US" altLang="zh-CN" sz="2000" dirty="0">
                <a:solidFill>
                  <a:schemeClr val="tx1"/>
                </a:solidFill>
                <a:latin typeface="方正兰亭黑_GBK" panose="02000000000000000000" pitchFamily="2" charset="-122"/>
                <a:ea typeface="方正兰亭黑_GBK" panose="02000000000000000000" pitchFamily="2" charset="-122"/>
              </a:rPr>
              <a:t> </a:t>
            </a:r>
            <a:endParaRPr lang="en-US" altLang="zh-CN" sz="2000" dirty="0">
              <a:solidFill>
                <a:schemeClr val="tx1"/>
              </a:solidFill>
              <a:latin typeface="方正兰亭黑_GBK" panose="02000000000000000000" pitchFamily="2" charset="-122"/>
              <a:ea typeface="方正兰亭黑_GBK" panose="02000000000000000000" pitchFamily="2" charset="-122"/>
            </a:endParaRPr>
          </a:p>
        </p:txBody>
      </p:sp>
      <p:sp>
        <p:nvSpPr>
          <p:cNvPr id="46" name="五边形 45"/>
          <p:cNvSpPr/>
          <p:nvPr>
            <p:custDataLst>
              <p:tags r:id="rId13"/>
            </p:custDataLst>
          </p:nvPr>
        </p:nvSpPr>
        <p:spPr>
          <a:xfrm>
            <a:off x="3464173" y="4597521"/>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35"/>
          <p:cNvSpPr txBox="1"/>
          <p:nvPr>
            <p:custDataLst>
              <p:tags r:id="rId14"/>
            </p:custDataLst>
          </p:nvPr>
        </p:nvSpPr>
        <p:spPr>
          <a:xfrm>
            <a:off x="3602202" y="4753024"/>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3</a:t>
            </a:r>
            <a:endParaRPr lang="en-US" altLang="zh-CN" sz="2420" b="1" dirty="0">
              <a:solidFill>
                <a:schemeClr val="bg1"/>
              </a:solidFill>
              <a:latin typeface="+mj-ea"/>
              <a:ea typeface="+mj-ea"/>
            </a:endParaRPr>
          </a:p>
        </p:txBody>
      </p:sp>
      <p:sp>
        <p:nvSpPr>
          <p:cNvPr id="48" name="TextBox 36"/>
          <p:cNvSpPr txBox="1"/>
          <p:nvPr>
            <p:custDataLst>
              <p:tags r:id="rId15"/>
            </p:custDataLst>
          </p:nvPr>
        </p:nvSpPr>
        <p:spPr>
          <a:xfrm>
            <a:off x="2360930" y="5173345"/>
            <a:ext cx="1838960" cy="1032510"/>
          </a:xfrm>
          <a:prstGeom prst="rect">
            <a:avLst/>
          </a:prstGeom>
          <a:noFill/>
        </p:spPr>
        <p:txBody>
          <a:bodyPr wrap="square" lIns="73910" tIns="36956" rIns="73910" bIns="36956" rtlCol="0">
            <a:spAutoFit/>
          </a:bodyPr>
          <a:lstStyle/>
          <a:p>
            <a:pPr algn="r">
              <a:lnSpc>
                <a:spcPct val="130000"/>
              </a:lnSpc>
            </a:pPr>
            <a:r>
              <a:rPr lang="en-US" altLang="zh-CN" sz="2400" dirty="0">
                <a:latin typeface="方正兰亭黑_GBK" panose="02000000000000000000" pitchFamily="2" charset="-122"/>
                <a:ea typeface="方正兰亭黑_GBK" panose="02000000000000000000" pitchFamily="2" charset="-122"/>
              </a:rPr>
              <a:t>能耗优化与能效管理 </a:t>
            </a:r>
            <a:endParaRPr lang="en-US" altLang="zh-CN" sz="2400" dirty="0">
              <a:latin typeface="方正兰亭黑_GBK" panose="02000000000000000000" pitchFamily="2" charset="-122"/>
              <a:ea typeface="方正兰亭黑_GBK" panose="02000000000000000000" pitchFamily="2" charset="-122"/>
            </a:endParaRPr>
          </a:p>
        </p:txBody>
      </p:sp>
      <p:sp>
        <p:nvSpPr>
          <p:cNvPr id="49" name="矩形 48"/>
          <p:cNvSpPr/>
          <p:nvPr>
            <p:custDataLst>
              <p:tags r:id="rId16"/>
            </p:custDataLst>
          </p:nvPr>
        </p:nvSpPr>
        <p:spPr>
          <a:xfrm>
            <a:off x="1786871" y="1461274"/>
            <a:ext cx="8558608" cy="4573736"/>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 presetClass="entr" presetSubtype="12"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0-#ppt_w/2"/>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up)">
                                      <p:cBhvr>
                                        <p:cTn id="17" dur="500"/>
                                        <p:tgtEl>
                                          <p:spTgt spid="31"/>
                                        </p:tgtEl>
                                      </p:cBhvr>
                                    </p:animEffect>
                                  </p:childTnLst>
                                </p:cTn>
                              </p:par>
                              <p:par>
                                <p:cTn id="18" presetID="2" presetClass="entr" presetSubtype="12"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500" fill="hold"/>
                                        <p:tgtEl>
                                          <p:spTgt spid="27"/>
                                        </p:tgtEl>
                                        <p:attrNameLst>
                                          <p:attrName>ppt_x</p:attrName>
                                        </p:attrNameLst>
                                      </p:cBhvr>
                                      <p:tavLst>
                                        <p:tav tm="0">
                                          <p:val>
                                            <p:strVal val="0-#ppt_w/2"/>
                                          </p:val>
                                        </p:tav>
                                        <p:tav tm="100000">
                                          <p:val>
                                            <p:strVal val="#ppt_x"/>
                                          </p:val>
                                        </p:tav>
                                      </p:tavLst>
                                    </p:anim>
                                    <p:anim calcmode="lin" valueType="num">
                                      <p:cBhvr additive="base">
                                        <p:cTn id="21" dur="500" fill="hold"/>
                                        <p:tgtEl>
                                          <p:spTgt spid="27"/>
                                        </p:tgtEl>
                                        <p:attrNameLst>
                                          <p:attrName>ppt_y</p:attrName>
                                        </p:attrNameLst>
                                      </p:cBhvr>
                                      <p:tavLst>
                                        <p:tav tm="0">
                                          <p:val>
                                            <p:strVal val="1+#ppt_h/2"/>
                                          </p:val>
                                        </p:tav>
                                        <p:tav tm="100000">
                                          <p:val>
                                            <p:strVal val="#ppt_y"/>
                                          </p:val>
                                        </p:tav>
                                      </p:tavLst>
                                    </p:anim>
                                  </p:childTnLst>
                                </p:cTn>
                              </p:par>
                              <p:par>
                                <p:cTn id="22" presetID="22" presetClass="entr" presetSubtype="1"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ipe(up)">
                                      <p:cBhvr>
                                        <p:cTn id="24" dur="500"/>
                                        <p:tgtEl>
                                          <p:spTgt spid="28"/>
                                        </p:tgtEl>
                                      </p:cBhvr>
                                    </p:animEffect>
                                  </p:childTnLst>
                                </p:cTn>
                              </p:par>
                              <p:par>
                                <p:cTn id="25" presetID="2" presetClass="entr" presetSubtype="1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0-#ppt_w/2"/>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2" presetClass="entr" presetSubtype="1"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up)">
                                      <p:cBhvr>
                                        <p:cTn id="31" dur="500"/>
                                        <p:tgtEl>
                                          <p:spTgt spid="45"/>
                                        </p:tgtEl>
                                      </p:cBhvr>
                                    </p:animEffect>
                                  </p:childTnLst>
                                </p:cTn>
                              </p:par>
                              <p:par>
                                <p:cTn id="32" presetID="2" presetClass="entr" presetSubtype="12" fill="hold" grpId="0" nodeType="with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additive="base">
                                        <p:cTn id="34" dur="500" fill="hold"/>
                                        <p:tgtEl>
                                          <p:spTgt spid="47"/>
                                        </p:tgtEl>
                                        <p:attrNameLst>
                                          <p:attrName>ppt_x</p:attrName>
                                        </p:attrNameLst>
                                      </p:cBhvr>
                                      <p:tavLst>
                                        <p:tav tm="0">
                                          <p:val>
                                            <p:strVal val="0-#ppt_w/2"/>
                                          </p:val>
                                        </p:tav>
                                        <p:tav tm="100000">
                                          <p:val>
                                            <p:strVal val="#ppt_x"/>
                                          </p:val>
                                        </p:tav>
                                      </p:tavLst>
                                    </p:anim>
                                    <p:anim calcmode="lin" valueType="num">
                                      <p:cBhvr additive="base">
                                        <p:cTn id="35" dur="500" fill="hold"/>
                                        <p:tgtEl>
                                          <p:spTgt spid="47"/>
                                        </p:tgtEl>
                                        <p:attrNameLst>
                                          <p:attrName>ppt_y</p:attrName>
                                        </p:attrNameLst>
                                      </p:cBhvr>
                                      <p:tavLst>
                                        <p:tav tm="0">
                                          <p:val>
                                            <p:strVal val="1+#ppt_h/2"/>
                                          </p:val>
                                        </p:tav>
                                        <p:tav tm="100000">
                                          <p:val>
                                            <p:strVal val="#ppt_y"/>
                                          </p:val>
                                        </p:tav>
                                      </p:tavLst>
                                    </p:anim>
                                  </p:childTnLst>
                                </p:cTn>
                              </p:par>
                              <p:par>
                                <p:cTn id="36" presetID="22" presetClass="entr" presetSubtype="1"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wipe(up)">
                                      <p:cBhvr>
                                        <p:cTn id="38" dur="500"/>
                                        <p:tgtEl>
                                          <p:spTgt spid="48"/>
                                        </p:tgtEl>
                                      </p:cBhvr>
                                    </p:animEffect>
                                  </p:childTnLst>
                                </p:cTn>
                              </p:par>
                            </p:childTnLst>
                          </p:cTn>
                        </p:par>
                        <p:par>
                          <p:cTn id="39" fill="hold">
                            <p:stCondLst>
                              <p:cond delay="500"/>
                            </p:stCondLst>
                            <p:childTnLst>
                              <p:par>
                                <p:cTn id="40" presetID="53" presetClass="entr" presetSubtype="16" fill="hold" grpId="0" nodeType="afterEffect">
                                  <p:stCondLst>
                                    <p:cond delay="0"/>
                                  </p:stCondLst>
                                  <p:childTnLst>
                                    <p:set>
                                      <p:cBhvr>
                                        <p:cTn id="41" dur="1" fill="hold">
                                          <p:stCondLst>
                                            <p:cond delay="0"/>
                                          </p:stCondLst>
                                        </p:cTn>
                                        <p:tgtEl>
                                          <p:spTgt spid="49"/>
                                        </p:tgtEl>
                                        <p:attrNameLst>
                                          <p:attrName>style.visibility</p:attrName>
                                        </p:attrNameLst>
                                      </p:cBhvr>
                                      <p:to>
                                        <p:strVal val="visible"/>
                                      </p:to>
                                    </p:set>
                                    <p:anim calcmode="lin" valueType="num">
                                      <p:cBhvr>
                                        <p:cTn id="42" dur="500" fill="hold"/>
                                        <p:tgtEl>
                                          <p:spTgt spid="49"/>
                                        </p:tgtEl>
                                        <p:attrNameLst>
                                          <p:attrName>ppt_w</p:attrName>
                                        </p:attrNameLst>
                                      </p:cBhvr>
                                      <p:tavLst>
                                        <p:tav tm="0">
                                          <p:val>
                                            <p:fltVal val="0"/>
                                          </p:val>
                                        </p:tav>
                                        <p:tav tm="100000">
                                          <p:val>
                                            <p:strVal val="#ppt_w"/>
                                          </p:val>
                                        </p:tav>
                                      </p:tavLst>
                                    </p:anim>
                                    <p:anim calcmode="lin" valueType="num">
                                      <p:cBhvr>
                                        <p:cTn id="43" dur="500" fill="hold"/>
                                        <p:tgtEl>
                                          <p:spTgt spid="49"/>
                                        </p:tgtEl>
                                        <p:attrNameLst>
                                          <p:attrName>ppt_h</p:attrName>
                                        </p:attrNameLst>
                                      </p:cBhvr>
                                      <p:tavLst>
                                        <p:tav tm="0">
                                          <p:val>
                                            <p:fltVal val="0"/>
                                          </p:val>
                                        </p:tav>
                                        <p:tav tm="100000">
                                          <p:val>
                                            <p:strVal val="#ppt_h"/>
                                          </p:val>
                                        </p:tav>
                                      </p:tavLst>
                                    </p:anim>
                                    <p:animEffect transition="in" filter="fade">
                                      <p:cBhvr>
                                        <p:cTn id="4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5" grpId="0"/>
      <p:bldP spid="31" grpId="0"/>
      <p:bldP spid="27" grpId="0"/>
      <p:bldP spid="28" grpId="0"/>
      <p:bldP spid="30" grpId="0"/>
      <p:bldP spid="45" grpId="0"/>
      <p:bldP spid="47" grpId="0"/>
      <p:bldP spid="48" grpId="0"/>
      <p:bldP spid="49" grpId="0"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35083" y="79657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22325" y="376555"/>
            <a:ext cx="408495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应用案例</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涂鸦</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智能HEMS</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35083" y="1525381"/>
            <a:ext cx="11531882" cy="4633320"/>
          </a:xfrm>
          <a:prstGeom prst="rect">
            <a:avLst/>
          </a:prstGeom>
          <a:noFill/>
          <a:ln w="25400">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8" name="图片 5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7" name="文本框 6"/>
          <p:cNvSpPr txBox="1"/>
          <p:nvPr/>
        </p:nvSpPr>
        <p:spPr>
          <a:xfrm>
            <a:off x="747395" y="2045970"/>
            <a:ext cx="6096000" cy="4246245"/>
          </a:xfrm>
          <a:prstGeom prst="rect">
            <a:avLst/>
          </a:prstGeom>
          <a:noFill/>
        </p:spPr>
        <p:txBody>
          <a:bodyPr wrap="square" rtlCol="0" anchor="t">
            <a:spAutoFit/>
          </a:bodyPr>
          <a:p>
            <a:r>
              <a:rPr lang="zh-CN" altLang="en-US"/>
              <a:t>近年来，涂鸦持续优化全球市场布局，凭借在AI、IoT、云计算等领域积累的技术经验和产品优势，输出了覆盖能源、地产、商业、出行等领域的一系列智慧解决方案，特别是在东盟和拉丁美洲等新兴市场，涂鸦寻找到了全新增长点，将全球国际化收入占比从75%提升至82%，展现了卓越的海外市场拓展能力。</a:t>
            </a:r>
            <a:endParaRPr lang="zh-CN" altLang="en-US"/>
          </a:p>
          <a:p>
            <a:endParaRPr lang="zh-CN" altLang="en-US"/>
          </a:p>
          <a:p>
            <a:r>
              <a:rPr lang="zh-CN" altLang="en-US"/>
              <a:t>面向新加坡市场，涂鸦打造的HEMS构建了一种实时互动的新型供用电关系，让家庭用电从被动检测转向主动的、智能化的管理与执行，其覆盖发电、储能、用电、计量等在内的智慧能源设备生态，更为新加坡家庭用户提供了更科学的节能策略，例如，HEMS可根据实时电价、储电情况和用户习惯，通过App设定能耗限额，从而帮助用户降低电费支出。</a:t>
            </a:r>
            <a:endParaRPr lang="zh-CN" altLang="en-US"/>
          </a:p>
          <a:p>
            <a:r>
              <a:rPr lang="zh-CN" altLang="en-US"/>
              <a:t> </a:t>
            </a:r>
            <a:endParaRPr lang="zh-CN" altLang="en-US"/>
          </a:p>
        </p:txBody>
      </p:sp>
      <p:pic>
        <p:nvPicPr>
          <p:cNvPr id="8" name="图片 7"/>
          <p:cNvPicPr>
            <a:picLocks noChangeAspect="1"/>
          </p:cNvPicPr>
          <p:nvPr/>
        </p:nvPicPr>
        <p:blipFill>
          <a:blip r:embed="rId2"/>
          <a:stretch>
            <a:fillRect/>
          </a:stretch>
        </p:blipFill>
        <p:spPr>
          <a:xfrm>
            <a:off x="7146925" y="2197100"/>
            <a:ext cx="4749800" cy="3181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Part.05</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19173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总结与展望</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93530" y="2044700"/>
            <a:ext cx="2210250" cy="4139999"/>
          </a:xfrm>
          <a:prstGeom prst="rect">
            <a:avLst/>
          </a:prstGeom>
        </p:spPr>
      </p:pic>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custDataLst>
              <p:tags r:id="rId2"/>
            </p:custDataLst>
          </p:nvPr>
        </p:nvSpPr>
        <p:spPr>
          <a:xfrm>
            <a:off x="3456182" y="2044700"/>
            <a:ext cx="8127554" cy="4140000"/>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custDataLst>
              <p:tags r:id="rId3"/>
            </p:custDataLst>
          </p:nvPr>
        </p:nvGrpSpPr>
        <p:grpSpPr>
          <a:xfrm>
            <a:off x="3825073" y="2234385"/>
            <a:ext cx="7517996" cy="829944"/>
            <a:chOff x="4910249" y="2459187"/>
            <a:chExt cx="4988899" cy="622458"/>
          </a:xfrm>
        </p:grpSpPr>
        <p:sp>
          <p:nvSpPr>
            <p:cNvPr id="23" name="矩形 22"/>
            <p:cNvSpPr/>
            <p:nvPr>
              <p:custDataLst>
                <p:tags r:id="rId4"/>
              </p:custDataLst>
            </p:nvPr>
          </p:nvSpPr>
          <p:spPr>
            <a:xfrm>
              <a:off x="5296473" y="2459187"/>
              <a:ext cx="4602675" cy="622458"/>
            </a:xfrm>
            <a:prstGeom prst="rect">
              <a:avLst/>
            </a:prstGeom>
          </p:spPr>
          <p:txBody>
            <a:bodyPr wrap="square">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技术成果显著：近年来，网络数据挖掘技术取得了显著进步。算法的优化和创新使得挖掘过程更加高效和准确，为各行业提供了有力的决策支持。</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5" name="矩形 24"/>
            <p:cNvSpPr/>
            <p:nvPr>
              <p:custDataLst>
                <p:tags r:id="rId5"/>
              </p:custDataLst>
            </p:nvPr>
          </p:nvSpPr>
          <p:spPr>
            <a:xfrm>
              <a:off x="4910249" y="2570667"/>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custDataLst>
              <p:tags r:id="rId6"/>
            </p:custDataLst>
          </p:nvPr>
        </p:nvGrpSpPr>
        <p:grpSpPr>
          <a:xfrm>
            <a:off x="3825074" y="3256303"/>
            <a:ext cx="7606260" cy="1198880"/>
            <a:chOff x="4910249" y="3241174"/>
            <a:chExt cx="5704695" cy="899158"/>
          </a:xfrm>
        </p:grpSpPr>
        <p:sp>
          <p:nvSpPr>
            <p:cNvPr id="32" name="文本框 31"/>
            <p:cNvSpPr txBox="1"/>
            <p:nvPr>
              <p:custDataLst>
                <p:tags r:id="rId7"/>
              </p:custDataLst>
            </p:nvPr>
          </p:nvSpPr>
          <p:spPr>
            <a:xfrm>
              <a:off x="5346848" y="3241174"/>
              <a:ext cx="5268096" cy="8991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数据源多样化：随着互联网的普及，网络数据呈现出</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多样化</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的特点。这为数据挖掘提供了丰富的素材，使得我们能够挖掘出更多有价值的信息。</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36" name="矩形 35"/>
            <p:cNvSpPr/>
            <p:nvPr>
              <p:custDataLst>
                <p:tags r:id="rId8"/>
              </p:custDataLst>
            </p:nvPr>
          </p:nvSpPr>
          <p:spPr>
            <a:xfrm>
              <a:off x="4910249" y="3335384"/>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custDataLst>
              <p:tags r:id="rId9"/>
            </p:custDataLst>
          </p:nvPr>
        </p:nvGrpSpPr>
        <p:grpSpPr>
          <a:xfrm>
            <a:off x="3825074" y="4252180"/>
            <a:ext cx="7606260" cy="829945"/>
            <a:chOff x="4910249" y="3991780"/>
            <a:chExt cx="5704695" cy="622458"/>
          </a:xfrm>
        </p:grpSpPr>
        <p:sp>
          <p:nvSpPr>
            <p:cNvPr id="38" name="文本框 37"/>
            <p:cNvSpPr txBox="1"/>
            <p:nvPr>
              <p:custDataLst>
                <p:tags r:id="rId10"/>
              </p:custDataLst>
            </p:nvPr>
          </p:nvSpPr>
          <p:spPr>
            <a:xfrm>
              <a:off x="5346848" y="3991780"/>
              <a:ext cx="5268096" cy="6224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应用领域广泛：网络数据挖掘已经广泛应用于</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市场预测、个性化推荐、情感分析等</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多个领域，为各行业提供了有力的支持。</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39" name="矩形 38"/>
            <p:cNvSpPr/>
            <p:nvPr>
              <p:custDataLst>
                <p:tags r:id="rId11"/>
              </p:custDataLst>
            </p:nvPr>
          </p:nvSpPr>
          <p:spPr>
            <a:xfrm>
              <a:off x="4910249" y="4085990"/>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custDataLst>
              <p:tags r:id="rId12"/>
            </p:custDataLst>
          </p:nvPr>
        </p:nvGrpSpPr>
        <p:grpSpPr>
          <a:xfrm>
            <a:off x="3825074" y="5248054"/>
            <a:ext cx="7606260" cy="1198880"/>
            <a:chOff x="4910249" y="3991780"/>
            <a:chExt cx="5704695" cy="899158"/>
          </a:xfrm>
        </p:grpSpPr>
        <p:sp>
          <p:nvSpPr>
            <p:cNvPr id="41" name="文本框 40"/>
            <p:cNvSpPr txBox="1"/>
            <p:nvPr>
              <p:custDataLst>
                <p:tags r:id="rId13"/>
              </p:custDataLst>
            </p:nvPr>
          </p:nvSpPr>
          <p:spPr>
            <a:xfrm>
              <a:off x="5346848" y="3991780"/>
              <a:ext cx="5268096" cy="8991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挑战与问题：尽管取得了显著成果，但网络数据挖掘仍面临</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数据隐私、算法可解释性、结果评估等</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挑战和问题，需要进一步研究和解决。</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42" name="矩形 41"/>
            <p:cNvSpPr/>
            <p:nvPr>
              <p:custDataLst>
                <p:tags r:id="rId14"/>
              </p:custDataLst>
            </p:nvPr>
          </p:nvSpPr>
          <p:spPr>
            <a:xfrm>
              <a:off x="4910249" y="4085990"/>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1093530" y="2044700"/>
            <a:ext cx="2210250" cy="4139999"/>
          </a:xfrm>
          <a:prstGeom prst="rect">
            <a:avLst/>
          </a:prstGeom>
          <a:solidFill>
            <a:srgbClr val="1E2B5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sz="3200" dirty="0">
                <a:latin typeface="微软雅黑" panose="020B0503020204020204" pitchFamily="34" charset="-122"/>
                <a:ea typeface="微软雅黑" panose="020B0503020204020204" pitchFamily="34" charset="-122"/>
              </a:rPr>
              <a:t>现状总结与</a:t>
            </a:r>
            <a:endParaRPr lang="zh-CN" sz="3200" dirty="0">
              <a:latin typeface="微软雅黑" panose="020B0503020204020204" pitchFamily="34" charset="-122"/>
              <a:ea typeface="微软雅黑" panose="020B0503020204020204" pitchFamily="34" charset="-122"/>
            </a:endParaRPr>
          </a:p>
          <a:p>
            <a:pPr algn="ctr">
              <a:lnSpc>
                <a:spcPct val="150000"/>
              </a:lnSpc>
            </a:pPr>
            <a:r>
              <a:rPr lang="zh-CN" sz="3200" dirty="0">
                <a:latin typeface="微软雅黑" panose="020B0503020204020204" pitchFamily="34" charset="-122"/>
                <a:ea typeface="微软雅黑" panose="020B0503020204020204" pitchFamily="34" charset="-122"/>
              </a:rPr>
              <a:t>未来展望</a:t>
            </a:r>
            <a:endParaRPr lang="zh-CN"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childTnLst>
                          </p:cTn>
                        </p:par>
                        <p:par>
                          <p:cTn id="8" fill="hold">
                            <p:stCondLst>
                              <p:cond delay="500"/>
                            </p:stCondLst>
                            <p:childTnLst>
                              <p:par>
                                <p:cTn id="9" presetID="2" presetClass="entr" presetSubtype="4" decel="5330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53" presetClass="entr" presetSubtype="16"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500" fill="hold"/>
                                        <p:tgtEl>
                                          <p:spTgt spid="20"/>
                                        </p:tgtEl>
                                        <p:attrNameLst>
                                          <p:attrName>ppt_w</p:attrName>
                                        </p:attrNameLst>
                                      </p:cBhvr>
                                      <p:tavLst>
                                        <p:tav tm="0">
                                          <p:val>
                                            <p:fltVal val="0"/>
                                          </p:val>
                                        </p:tav>
                                        <p:tav tm="100000">
                                          <p:val>
                                            <p:strVal val="#ppt_w"/>
                                          </p:val>
                                        </p:tav>
                                      </p:tavLst>
                                    </p:anim>
                                    <p:anim calcmode="lin" valueType="num">
                                      <p:cBhvr>
                                        <p:cTn id="17" dur="500" fill="hold"/>
                                        <p:tgtEl>
                                          <p:spTgt spid="20"/>
                                        </p:tgtEl>
                                        <p:attrNameLst>
                                          <p:attrName>ppt_h</p:attrName>
                                        </p:attrNameLst>
                                      </p:cBhvr>
                                      <p:tavLst>
                                        <p:tav tm="0">
                                          <p:val>
                                            <p:fltVal val="0"/>
                                          </p:val>
                                        </p:tav>
                                        <p:tav tm="100000">
                                          <p:val>
                                            <p:strVal val="#ppt_h"/>
                                          </p:val>
                                        </p:tav>
                                      </p:tavLst>
                                    </p:anim>
                                    <p:animEffect transition="in" filter="fade">
                                      <p:cBhvr>
                                        <p:cTn id="18" dur="500"/>
                                        <p:tgtEl>
                                          <p:spTgt spid="20"/>
                                        </p:tgtEl>
                                      </p:cBhvr>
                                    </p:animEffect>
                                  </p:childTnLst>
                                </p:cTn>
                              </p:par>
                            </p:childTnLst>
                          </p:cTn>
                        </p:par>
                        <p:par>
                          <p:cTn id="19" fill="hold">
                            <p:stCondLst>
                              <p:cond delay="2000"/>
                            </p:stCondLst>
                            <p:childTnLst>
                              <p:par>
                                <p:cTn id="20" presetID="42" presetClass="entr" presetSubtype="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childTnLst>
                          </p:cTn>
                        </p:par>
                        <p:par>
                          <p:cTn id="25" fill="hold">
                            <p:stCondLst>
                              <p:cond delay="3000"/>
                            </p:stCondLst>
                            <p:childTnLst>
                              <p:par>
                                <p:cTn id="26" presetID="42" presetClass="entr" presetSubtype="0" fill="hold"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ppt_x</p:attrName>
                                        </p:attrNameLst>
                                      </p:cBhvr>
                                      <p:tavLst>
                                        <p:tav tm="0">
                                          <p:val>
                                            <p:strVal val="#ppt_x"/>
                                          </p:val>
                                        </p:tav>
                                        <p:tav tm="100000">
                                          <p:val>
                                            <p:strVal val="#ppt_x"/>
                                          </p:val>
                                        </p:tav>
                                      </p:tavLst>
                                    </p:anim>
                                    <p:anim calcmode="lin" valueType="num">
                                      <p:cBhvr>
                                        <p:cTn id="30" dur="1000" fill="hold"/>
                                        <p:tgtEl>
                                          <p:spTgt spid="31"/>
                                        </p:tgtEl>
                                        <p:attrNameLst>
                                          <p:attrName>ppt_y</p:attrName>
                                        </p:attrNameLst>
                                      </p:cBhvr>
                                      <p:tavLst>
                                        <p:tav tm="0">
                                          <p:val>
                                            <p:strVal val="#ppt_y+.1"/>
                                          </p:val>
                                        </p:tav>
                                        <p:tav tm="100000">
                                          <p:val>
                                            <p:strVal val="#ppt_y"/>
                                          </p:val>
                                        </p:tav>
                                      </p:tavLst>
                                    </p:anim>
                                  </p:childTnLst>
                                </p:cTn>
                              </p:par>
                            </p:childTnLst>
                          </p:cTn>
                        </p:par>
                        <p:par>
                          <p:cTn id="31" fill="hold">
                            <p:stCondLst>
                              <p:cond delay="4000"/>
                            </p:stCondLst>
                            <p:childTnLst>
                              <p:par>
                                <p:cTn id="32" presetID="42" presetClass="entr" presetSubtype="0" fill="hold" nodeType="after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fade">
                                      <p:cBhvr>
                                        <p:cTn id="34" dur="1000"/>
                                        <p:tgtEl>
                                          <p:spTgt spid="37"/>
                                        </p:tgtEl>
                                      </p:cBhvr>
                                    </p:animEffect>
                                    <p:anim calcmode="lin" valueType="num">
                                      <p:cBhvr>
                                        <p:cTn id="35" dur="1000" fill="hold"/>
                                        <p:tgtEl>
                                          <p:spTgt spid="37"/>
                                        </p:tgtEl>
                                        <p:attrNameLst>
                                          <p:attrName>ppt_x</p:attrName>
                                        </p:attrNameLst>
                                      </p:cBhvr>
                                      <p:tavLst>
                                        <p:tav tm="0">
                                          <p:val>
                                            <p:strVal val="#ppt_x"/>
                                          </p:val>
                                        </p:tav>
                                        <p:tav tm="100000">
                                          <p:val>
                                            <p:strVal val="#ppt_x"/>
                                          </p:val>
                                        </p:tav>
                                      </p:tavLst>
                                    </p:anim>
                                    <p:anim calcmode="lin" valueType="num">
                                      <p:cBhvr>
                                        <p:cTn id="36" dur="1000" fill="hold"/>
                                        <p:tgtEl>
                                          <p:spTgt spid="37"/>
                                        </p:tgtEl>
                                        <p:attrNameLst>
                                          <p:attrName>ppt_y</p:attrName>
                                        </p:attrNameLst>
                                      </p:cBhvr>
                                      <p:tavLst>
                                        <p:tav tm="0">
                                          <p:val>
                                            <p:strVal val="#ppt_y+.1"/>
                                          </p:val>
                                        </p:tav>
                                        <p:tav tm="100000">
                                          <p:val>
                                            <p:strVal val="#ppt_y"/>
                                          </p:val>
                                        </p:tav>
                                      </p:tavLst>
                                    </p:anim>
                                  </p:childTnLst>
                                </p:cTn>
                              </p:par>
                            </p:childTnLst>
                          </p:cTn>
                        </p:par>
                        <p:par>
                          <p:cTn id="37" fill="hold">
                            <p:stCondLst>
                              <p:cond delay="5000"/>
                            </p:stCondLst>
                            <p:childTnLst>
                              <p:par>
                                <p:cTn id="38" presetID="42" presetClass="entr" presetSubtype="0" fill="hold" nodeType="after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1000"/>
                                        <p:tgtEl>
                                          <p:spTgt spid="40"/>
                                        </p:tgtEl>
                                      </p:cBhvr>
                                    </p:animEffect>
                                    <p:anim calcmode="lin" valueType="num">
                                      <p:cBhvr>
                                        <p:cTn id="41" dur="1000" fill="hold"/>
                                        <p:tgtEl>
                                          <p:spTgt spid="40"/>
                                        </p:tgtEl>
                                        <p:attrNameLst>
                                          <p:attrName>ppt_x</p:attrName>
                                        </p:attrNameLst>
                                      </p:cBhvr>
                                      <p:tavLst>
                                        <p:tav tm="0">
                                          <p:val>
                                            <p:strVal val="#ppt_x"/>
                                          </p:val>
                                        </p:tav>
                                        <p:tav tm="100000">
                                          <p:val>
                                            <p:strVal val="#ppt_x"/>
                                          </p:val>
                                        </p:tav>
                                      </p:tavLst>
                                    </p:anim>
                                    <p:anim calcmode="lin" valueType="num">
                                      <p:cBhvr>
                                        <p:cTn id="42"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4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230" y="0"/>
            <a:ext cx="12191999" cy="6858000"/>
          </a:xfrm>
          <a:prstGeom prst="rect">
            <a:avLst/>
          </a:prstGeom>
        </p:spPr>
      </p:pic>
      <p:sp>
        <p:nvSpPr>
          <p:cNvPr id="8" name="矩形 7"/>
          <p:cNvSpPr/>
          <p:nvPr/>
        </p:nvSpPr>
        <p:spPr>
          <a:xfrm>
            <a:off x="-22230" y="0"/>
            <a:ext cx="12214230" cy="6858000"/>
          </a:xfrm>
          <a:prstGeom prst="rect">
            <a:avLst/>
          </a:prstGeom>
          <a:gradFill flip="none" rotWithShape="1">
            <a:gsLst>
              <a:gs pos="0">
                <a:srgbClr val="134263">
                  <a:tint val="66000"/>
                  <a:satMod val="160000"/>
                  <a:alpha val="74000"/>
                </a:srgbClr>
              </a:gs>
              <a:gs pos="50000">
                <a:schemeClr val="tx2">
                  <a:lumMod val="20000"/>
                  <a:lumOff val="80000"/>
                  <a:alpha val="0"/>
                </a:schemeClr>
              </a:gs>
              <a:gs pos="100000">
                <a:schemeClr val="tx2">
                  <a:lumMod val="40000"/>
                  <a:lumOff val="60000"/>
                  <a:alpha val="7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6" name="矩形 5"/>
          <p:cNvSpPr/>
          <p:nvPr/>
        </p:nvSpPr>
        <p:spPr>
          <a:xfrm>
            <a:off x="0" y="2071396"/>
            <a:ext cx="12214230" cy="3395202"/>
          </a:xfrm>
          <a:prstGeom prst="rect">
            <a:avLst/>
          </a:prstGeom>
          <a:solidFill>
            <a:schemeClr val="tx2">
              <a:lumMod val="7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3181985" y="2828925"/>
            <a:ext cx="5828030" cy="1014730"/>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感谢垂听</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98" y="137020"/>
            <a:ext cx="2157390" cy="622843"/>
          </a:xfrm>
          <a:prstGeom prst="rect">
            <a:avLst/>
          </a:prstGeom>
        </p:spPr>
      </p:pic>
      <p:sp>
        <p:nvSpPr>
          <p:cNvPr id="2" name="TextBox 6"/>
          <p:cNvSpPr txBox="1"/>
          <p:nvPr/>
        </p:nvSpPr>
        <p:spPr>
          <a:xfrm>
            <a:off x="3747987" y="4434317"/>
            <a:ext cx="403987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b="1" dirty="0">
                <a:solidFill>
                  <a:schemeClr val="bg1"/>
                </a:solidFill>
                <a:latin typeface="微软雅黑" panose="020B0503020204020204" pitchFamily="34" charset="-122"/>
                <a:ea typeface="微软雅黑" panose="020B0503020204020204" pitchFamily="34" charset="-122"/>
              </a:rPr>
              <a:t>小组成员：杨一舟</a:t>
            </a: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刘翼逍</a:t>
            </a: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梁上川</a:t>
            </a:r>
            <a:endParaRPr lang="zh-CN" altLang="en-US"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p:stCondLst>
                              <p:cond delay="1000"/>
                            </p:stCondLst>
                            <p:childTnLst>
                              <p:par>
                                <p:cTn id="9" presetID="50" presetClass="entr" presetSubtype="0" decel="100000" fill="hold" grpId="0" nodeType="afterEffect">
                                  <p:stCondLst>
                                    <p:cond delay="0"/>
                                  </p:stCondLst>
                                  <p:iterate type="lt">
                                    <p:tmPct val="10000"/>
                                  </p:iterate>
                                  <p:childTnLst>
                                    <p:set>
                                      <p:cBhvr>
                                        <p:cTn id="10" dur="1" fill="hold">
                                          <p:stCondLst>
                                            <p:cond delay="0"/>
                                          </p:stCondLst>
                                        </p:cTn>
                                        <p:tgtEl>
                                          <p:spTgt spid="15"/>
                                        </p:tgtEl>
                                        <p:attrNameLst>
                                          <p:attrName>style.visibility</p:attrName>
                                        </p:attrNameLst>
                                      </p:cBhvr>
                                      <p:to>
                                        <p:strVal val="visible"/>
                                      </p:to>
                                    </p:set>
                                    <p:anim calcmode="lin" valueType="num">
                                      <p:cBhvr>
                                        <p:cTn id="11" dur="1000" fill="hold"/>
                                        <p:tgtEl>
                                          <p:spTgt spid="15"/>
                                        </p:tgtEl>
                                        <p:attrNameLst>
                                          <p:attrName>ppt_w</p:attrName>
                                        </p:attrNameLst>
                                      </p:cBhvr>
                                      <p:tavLst>
                                        <p:tav tm="0">
                                          <p:val>
                                            <p:strVal val="#ppt_w+.3"/>
                                          </p:val>
                                        </p:tav>
                                        <p:tav tm="100000">
                                          <p:val>
                                            <p:strVal val="#ppt_w"/>
                                          </p:val>
                                        </p:tav>
                                      </p:tavLst>
                                    </p:anim>
                                    <p:anim calcmode="lin" valueType="num">
                                      <p:cBhvr>
                                        <p:cTn id="12" dur="1000" fill="hold"/>
                                        <p:tgtEl>
                                          <p:spTgt spid="15"/>
                                        </p:tgtEl>
                                        <p:attrNameLst>
                                          <p:attrName>ppt_h</p:attrName>
                                        </p:attrNameLst>
                                      </p:cBhvr>
                                      <p:tavLst>
                                        <p:tav tm="0">
                                          <p:val>
                                            <p:strVal val="#ppt_h"/>
                                          </p:val>
                                        </p:tav>
                                        <p:tav tm="100000">
                                          <p:val>
                                            <p:strVal val="#ppt_h"/>
                                          </p:val>
                                        </p:tav>
                                      </p:tavLst>
                                    </p:anim>
                                    <p:animEffect transition="in" filter="fade">
                                      <p:cBhvr>
                                        <p:cTn id="13" dur="1000"/>
                                        <p:tgtEl>
                                          <p:spTgt spid="15"/>
                                        </p:tgtEl>
                                      </p:cBhvr>
                                    </p:animEffect>
                                  </p:childTnLst>
                                </p:cTn>
                              </p:par>
                            </p:childTnLst>
                          </p:cTn>
                        </p:par>
                        <p:par>
                          <p:cTn id="14" fill="hold">
                            <p:stCondLst>
                              <p:cond delay="2049"/>
                            </p:stCondLst>
                            <p:childTnLst>
                              <p:par>
                                <p:cTn id="15" presetID="2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2" name="矩形 11"/>
          <p:cNvSpPr/>
          <p:nvPr/>
        </p:nvSpPr>
        <p:spPr>
          <a:xfrm>
            <a:off x="78105" y="24112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学论网-www.xuelun.me"/>
          <p:cNvSpPr txBox="1"/>
          <p:nvPr>
            <p:custDataLst>
              <p:tags r:id="rId3"/>
            </p:custDataLst>
          </p:nvPr>
        </p:nvSpPr>
        <p:spPr>
          <a:xfrm>
            <a:off x="1094740" y="2299335"/>
            <a:ext cx="2962910" cy="1660525"/>
          </a:xfrm>
          <a:prstGeom prst="rect">
            <a:avLst/>
          </a:prstGeom>
          <a:noFill/>
          <a:ln>
            <a:solidFill>
              <a:srgbClr val="134263"/>
            </a:solidFill>
          </a:ln>
        </p:spPr>
        <p:txBody>
          <a:bodyPr wrap="square" lIns="0" tIns="0" rIns="0" bIns="0" rtlCol="0">
            <a:noAutofit/>
          </a:bodyPr>
          <a:lstStyle/>
          <a:p>
            <a:pPr algn="ctr">
              <a:lnSpc>
                <a:spcPct val="150000"/>
              </a:lnSpc>
            </a:pPr>
            <a:r>
              <a:rPr lang="zh-CN" altLang="en-US" sz="2400" b="1" dirty="0">
                <a:latin typeface="微软雅黑" panose="020B0503020204020204" pitchFamily="34" charset="-122"/>
                <a:ea typeface="微软雅黑" panose="020B0503020204020204" pitchFamily="34" charset="-122"/>
              </a:rPr>
              <a:t>数据关注方面</a:t>
            </a:r>
            <a:endParaRPr lang="en-US" altLang="zh-CN" sz="2400" b="1" dirty="0">
              <a:latin typeface="微软雅黑" panose="020B0503020204020204" pitchFamily="34" charset="-122"/>
              <a:ea typeface="微软雅黑" panose="020B0503020204020204" pitchFamily="34" charset="-122"/>
            </a:endParaRPr>
          </a:p>
          <a:p>
            <a:pPr indent="457200">
              <a:lnSpc>
                <a:spcPct val="150000"/>
              </a:lnSpc>
            </a:pPr>
            <a:r>
              <a:rPr lang="zh-CN" altLang="en-GB" sz="2000" dirty="0">
                <a:latin typeface="Times New Roman" panose="02020603050405020304" pitchFamily="18" charset="0"/>
                <a:ea typeface="黑体" panose="02010609060101010101" pitchFamily="49" charset="-122"/>
                <a:cs typeface="Times New Roman" panose="02020603050405020304" pitchFamily="18" charset="0"/>
                <a:sym typeface="+mn-lt"/>
              </a:rPr>
              <a:t>关联性</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数据</a:t>
            </a:r>
            <a:r>
              <a:rPr lang="zh-CN" altLang="en-GB" sz="2000" dirty="0">
                <a:latin typeface="Times New Roman" panose="02020603050405020304" pitchFamily="18" charset="0"/>
                <a:ea typeface="黑体" panose="02010609060101010101" pitchFamily="49" charset="-122"/>
                <a:cs typeface="Times New Roman" panose="02020603050405020304" pitchFamily="18" charset="0"/>
                <a:sym typeface="+mn-lt"/>
              </a:rPr>
              <a:t>模式</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   </a:t>
            </a:r>
            <a:endPar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457200">
              <a:lnSpc>
                <a:spcPct val="150000"/>
              </a:lnSpc>
            </a:pPr>
            <a:r>
              <a:rPr lang="zh-CN" altLang="en-GB" sz="2000" dirty="0">
                <a:latin typeface="Times New Roman" panose="02020603050405020304" pitchFamily="18" charset="0"/>
                <a:ea typeface="黑体" panose="02010609060101010101" pitchFamily="49" charset="-122"/>
                <a:cs typeface="Times New Roman" panose="02020603050405020304" pitchFamily="18" charset="0"/>
                <a:sym typeface="+mn-lt"/>
              </a:rPr>
              <a:t>用户行为</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异常值</a:t>
            </a:r>
            <a:endPar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cxnSp>
        <p:nvCxnSpPr>
          <p:cNvPr id="34" name="直接连接符 33"/>
          <p:cNvCxnSpPr/>
          <p:nvPr/>
        </p:nvCxnSpPr>
        <p:spPr>
          <a:xfrm>
            <a:off x="444315" y="875698"/>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31667" y="455826"/>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概念阐述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85156" y="1072078"/>
            <a:ext cx="10222390" cy="790303"/>
          </a:xfrm>
          <a:prstGeom prst="rect">
            <a:avLst/>
          </a:prstGeom>
          <a:solidFill>
            <a:srgbClr val="134263"/>
          </a:solidFill>
          <a:ln w="12700" cap="flat" cmpd="sng" algn="ctr">
            <a:solidFill>
              <a:srgbClr val="134263"/>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网络数据挖掘概念</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custDataLst>
              <p:tags r:id="rId4"/>
            </p:custDataLst>
          </p:nvPr>
        </p:nvSpPr>
        <p:spPr>
          <a:xfrm>
            <a:off x="985156" y="1986478"/>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custDataLst>
              <p:tags r:id="rId5"/>
            </p:custDataLst>
          </p:nvPr>
        </p:nvSpPr>
        <p:spPr>
          <a:xfrm>
            <a:off x="4440351" y="1986478"/>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custDataLst>
              <p:tags r:id="rId6"/>
            </p:custDataLst>
          </p:nvPr>
        </p:nvSpPr>
        <p:spPr>
          <a:xfrm>
            <a:off x="7895546" y="1986478"/>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6" name="学论网-www.xuelun.me"/>
          <p:cNvSpPr txBox="1"/>
          <p:nvPr>
            <p:custDataLst>
              <p:tags r:id="rId7"/>
            </p:custDataLst>
          </p:nvPr>
        </p:nvSpPr>
        <p:spPr>
          <a:xfrm>
            <a:off x="4614545" y="2299335"/>
            <a:ext cx="2963545" cy="1660525"/>
          </a:xfrm>
          <a:prstGeom prst="rect">
            <a:avLst/>
          </a:prstGeom>
          <a:noFill/>
          <a:ln>
            <a:solidFill>
              <a:srgbClr val="134263"/>
            </a:solidFill>
          </a:ln>
        </p:spPr>
        <p:txBody>
          <a:bodyPr wrap="square" lIns="0" tIns="0" rIns="0" bIns="0" rtlCol="0">
            <a:noAutofit/>
          </a:bodyPr>
          <a:lstStyle/>
          <a:p>
            <a:pPr algn="ctr">
              <a:lnSpc>
                <a:spcPct val="150000"/>
              </a:lnSpc>
            </a:pPr>
            <a:r>
              <a:rPr lang="zh-CN" altLang="en-US" sz="2400" b="1" dirty="0">
                <a:latin typeface="微软雅黑" panose="020B0503020204020204" pitchFamily="34" charset="-122"/>
                <a:ea typeface="微软雅黑" panose="020B0503020204020204" pitchFamily="34" charset="-122"/>
              </a:rPr>
              <a:t>数据对象特征</a:t>
            </a:r>
            <a:endParaRPr lang="en-US" altLang="zh-CN" sz="2400" b="1" dirty="0">
              <a:latin typeface="微软雅黑" panose="020B0503020204020204" pitchFamily="34" charset="-122"/>
              <a:ea typeface="微软雅黑" panose="020B0503020204020204" pitchFamily="34" charset="-122"/>
            </a:endParaRPr>
          </a:p>
          <a:p>
            <a:pPr indent="457200">
              <a:lnSpc>
                <a:spcPct val="150000"/>
              </a:lnSpc>
            </a:pPr>
            <a:r>
              <a:rPr lang="zh-CN" sz="2000" dirty="0">
                <a:latin typeface="Times New Roman" panose="02020603050405020304" pitchFamily="18" charset="0"/>
                <a:ea typeface="黑体" panose="02010609060101010101" pitchFamily="49" charset="-122"/>
                <a:cs typeface="Times New Roman" panose="02020603050405020304" pitchFamily="18" charset="0"/>
                <a:sym typeface="+mn-lt"/>
              </a:rPr>
              <a:t>海量性</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sz="2000" dirty="0">
                <a:latin typeface="Times New Roman" panose="02020603050405020304" pitchFamily="18" charset="0"/>
                <a:ea typeface="黑体" panose="02010609060101010101" pitchFamily="49" charset="-122"/>
                <a:cs typeface="Times New Roman" panose="02020603050405020304" pitchFamily="18" charset="0"/>
                <a:sym typeface="+mn-lt"/>
              </a:rPr>
              <a:t>多样性</a:t>
            </a:r>
            <a:endParaRPr lang="zh-CN" sz="20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457200">
              <a:lnSpc>
                <a:spcPct val="150000"/>
              </a:lnSpc>
            </a:pPr>
            <a:r>
              <a:rPr lang="zh-CN" sz="2000" dirty="0">
                <a:latin typeface="Times New Roman" panose="02020603050405020304" pitchFamily="18" charset="0"/>
                <a:ea typeface="黑体" panose="02010609060101010101" pitchFamily="49" charset="-122"/>
                <a:cs typeface="Times New Roman" panose="02020603050405020304" pitchFamily="18" charset="0"/>
                <a:sym typeface="+mn-lt"/>
              </a:rPr>
              <a:t>实时性</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sz="2000" dirty="0">
                <a:latin typeface="Times New Roman" panose="02020603050405020304" pitchFamily="18" charset="0"/>
                <a:ea typeface="黑体" panose="02010609060101010101" pitchFamily="49" charset="-122"/>
                <a:cs typeface="Times New Roman" panose="02020603050405020304" pitchFamily="18" charset="0"/>
                <a:sym typeface="+mn-lt"/>
              </a:rPr>
              <a:t>不确定性</a:t>
            </a:r>
            <a:endParaRPr lang="zh-CN"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7" name="学论网-www.xuelun.me"/>
          <p:cNvSpPr txBox="1"/>
          <p:nvPr>
            <p:custDataLst>
              <p:tags r:id="rId8"/>
            </p:custDataLst>
          </p:nvPr>
        </p:nvSpPr>
        <p:spPr>
          <a:xfrm>
            <a:off x="7965440" y="2299335"/>
            <a:ext cx="3106420" cy="1660525"/>
          </a:xfrm>
          <a:prstGeom prst="rect">
            <a:avLst/>
          </a:prstGeom>
          <a:noFill/>
          <a:ln>
            <a:solidFill>
              <a:srgbClr val="134263"/>
            </a:solidFill>
          </a:ln>
        </p:spPr>
        <p:txBody>
          <a:bodyPr wrap="square" lIns="0" tIns="0" rIns="0" bIns="0" rtlCol="0">
            <a:noAutofit/>
          </a:bodyPr>
          <a:lstStyle/>
          <a:p>
            <a:pPr algn="ctr">
              <a:lnSpc>
                <a:spcPct val="150000"/>
              </a:lnSpc>
            </a:pPr>
            <a:r>
              <a:rPr lang="en-US" altLang="zh-CN" sz="2400" b="1" dirty="0">
                <a:latin typeface="微软雅黑" panose="020B0503020204020204" pitchFamily="34" charset="-122"/>
                <a:ea typeface="微软雅黑" panose="020B0503020204020204" pitchFamily="34" charset="-122"/>
              </a:rPr>
              <a:t>应用领域与价值</a:t>
            </a:r>
            <a:endParaRPr lang="en-US" altLang="zh-CN" sz="2400" b="1" dirty="0">
              <a:latin typeface="微软雅黑" panose="020B0503020204020204" pitchFamily="34" charset="-122"/>
              <a:ea typeface="微软雅黑" panose="020B0503020204020204" pitchFamily="34" charset="-122"/>
            </a:endParaRPr>
          </a:p>
          <a:p>
            <a:pPr indent="457200">
              <a:lnSpc>
                <a:spcPct val="150000"/>
              </a:lnSpc>
            </a:pPr>
            <a:r>
              <a:rPr lang="zh-CN" dirty="0">
                <a:latin typeface="Times New Roman" panose="02020603050405020304" pitchFamily="18" charset="0"/>
                <a:ea typeface="黑体" panose="02010609060101010101" pitchFamily="49" charset="-122"/>
                <a:cs typeface="Times New Roman" panose="02020603050405020304" pitchFamily="18" charset="0"/>
                <a:sym typeface="+mn-lt"/>
              </a:rPr>
              <a:t>金融商务</a:t>
            </a:r>
            <a:r>
              <a:rPr lang="en-US" altLang="zh-CN"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dirty="0">
                <a:latin typeface="Times New Roman" panose="02020603050405020304" pitchFamily="18" charset="0"/>
                <a:ea typeface="黑体" panose="02010609060101010101" pitchFamily="49" charset="-122"/>
                <a:cs typeface="Times New Roman" panose="02020603050405020304" pitchFamily="18" charset="0"/>
                <a:sym typeface="+mn-lt"/>
              </a:rPr>
              <a:t>医疗预测</a:t>
            </a:r>
            <a:endParaRPr 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457200">
              <a:lnSpc>
                <a:spcPct val="150000"/>
              </a:lnSpc>
            </a:pPr>
            <a:r>
              <a:rPr lang="zh-CN" dirty="0">
                <a:latin typeface="Times New Roman" panose="02020603050405020304" pitchFamily="18" charset="0"/>
                <a:ea typeface="黑体" panose="02010609060101010101" pitchFamily="49" charset="-122"/>
                <a:cs typeface="Times New Roman" panose="02020603050405020304" pitchFamily="18" charset="0"/>
                <a:sym typeface="+mn-lt"/>
              </a:rPr>
              <a:t>社交网络</a:t>
            </a:r>
            <a:r>
              <a:rPr lang="en-US" altLang="zh-CN" dirty="0">
                <a:latin typeface="Times New Roman" panose="02020603050405020304" pitchFamily="18" charset="0"/>
                <a:ea typeface="黑体" panose="02010609060101010101" pitchFamily="49" charset="-122"/>
                <a:cs typeface="Times New Roman" panose="02020603050405020304" pitchFamily="18" charset="0"/>
                <a:sym typeface="+mn-lt"/>
              </a:rPr>
              <a:t>	</a:t>
            </a:r>
            <a:r>
              <a:rPr lang="zh-CN" dirty="0">
                <a:latin typeface="Times New Roman" panose="02020603050405020304" pitchFamily="18" charset="0"/>
                <a:ea typeface="黑体" panose="02010609060101010101" pitchFamily="49" charset="-122"/>
                <a:cs typeface="Times New Roman" panose="02020603050405020304" pitchFamily="18" charset="0"/>
                <a:sym typeface="+mn-lt"/>
              </a:rPr>
              <a:t>交通运输</a:t>
            </a:r>
            <a:endParaRPr 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457200">
              <a:lnSpc>
                <a:spcPct val="150000"/>
              </a:lnSpc>
            </a:pPr>
            <a:r>
              <a:rPr lang="en-US" altLang="zh-CN" dirty="0">
                <a:latin typeface="Times New Roman" panose="02020603050405020304" pitchFamily="18" charset="0"/>
                <a:ea typeface="黑体" panose="02010609060101010101" pitchFamily="49" charset="-122"/>
                <a:cs typeface="Times New Roman" panose="02020603050405020304" pitchFamily="18" charset="0"/>
                <a:sym typeface="+mn-lt"/>
              </a:rPr>
              <a:t>……</a:t>
            </a:r>
            <a:endParaRPr lang="en-US"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pic>
        <p:nvPicPr>
          <p:cNvPr id="32" name="图片 31"/>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102" name="图片 101"/>
          <p:cNvPicPr/>
          <p:nvPr/>
        </p:nvPicPr>
        <p:blipFill>
          <a:blip r:embed="rId1"/>
          <a:stretch>
            <a:fillRect/>
          </a:stretch>
        </p:blipFill>
        <p:spPr>
          <a:xfrm>
            <a:off x="831850" y="4040505"/>
            <a:ext cx="10800715" cy="2972435"/>
          </a:xfrm>
          <a:prstGeom prst="rect">
            <a:avLst/>
          </a:prstGeom>
          <a:noFill/>
          <a:ln w="9525">
            <a:noFill/>
          </a:ln>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barn(inVertical)">
                                      <p:cBhvr>
                                        <p:cTn id="14" dur="500"/>
                                        <p:tgtEl>
                                          <p:spTgt spid="51"/>
                                        </p:tgtEl>
                                      </p:cBhvr>
                                    </p:animEffect>
                                  </p:childTnLst>
                                </p:cTn>
                              </p:par>
                            </p:childTnLst>
                          </p:cTn>
                        </p:par>
                        <p:par>
                          <p:cTn id="15" fill="hold">
                            <p:stCondLst>
                              <p:cond delay="1000"/>
                            </p:stCondLst>
                            <p:childTnLst>
                              <p:par>
                                <p:cTn id="16" presetID="2" presetClass="entr" presetSubtype="4" decel="53300" fill="hold" grpId="0" nodeType="afterEffect">
                                  <p:stCondLst>
                                    <p:cond delay="0"/>
                                  </p:stCondLst>
                                  <p:childTnLst>
                                    <p:set>
                                      <p:cBhvr>
                                        <p:cTn id="17" dur="1" fill="hold">
                                          <p:stCondLst>
                                            <p:cond delay="0"/>
                                          </p:stCondLst>
                                        </p:cTn>
                                        <p:tgtEl>
                                          <p:spTgt spid="52"/>
                                        </p:tgtEl>
                                        <p:attrNameLst>
                                          <p:attrName>style.visibility</p:attrName>
                                        </p:attrNameLst>
                                      </p:cBhvr>
                                      <p:to>
                                        <p:strVal val="visible"/>
                                      </p:to>
                                    </p:set>
                                    <p:anim calcmode="lin" valueType="num">
                                      <p:cBhvr additive="base">
                                        <p:cTn id="18" dur="750" fill="hold"/>
                                        <p:tgtEl>
                                          <p:spTgt spid="52"/>
                                        </p:tgtEl>
                                        <p:attrNameLst>
                                          <p:attrName>ppt_x</p:attrName>
                                        </p:attrNameLst>
                                      </p:cBhvr>
                                      <p:tavLst>
                                        <p:tav tm="0">
                                          <p:val>
                                            <p:strVal val="#ppt_x"/>
                                          </p:val>
                                        </p:tav>
                                        <p:tav tm="100000">
                                          <p:val>
                                            <p:strVal val="#ppt_x"/>
                                          </p:val>
                                        </p:tav>
                                      </p:tavLst>
                                    </p:anim>
                                    <p:anim calcmode="lin" valueType="num">
                                      <p:cBhvr additive="base">
                                        <p:cTn id="19" dur="750" fill="hold"/>
                                        <p:tgtEl>
                                          <p:spTgt spid="52"/>
                                        </p:tgtEl>
                                        <p:attrNameLst>
                                          <p:attrName>ppt_y</p:attrName>
                                        </p:attrNameLst>
                                      </p:cBhvr>
                                      <p:tavLst>
                                        <p:tav tm="0">
                                          <p:val>
                                            <p:strVal val="1+#ppt_h/2"/>
                                          </p:val>
                                        </p:tav>
                                        <p:tav tm="100000">
                                          <p:val>
                                            <p:strVal val="#ppt_y"/>
                                          </p:val>
                                        </p:tav>
                                      </p:tavLst>
                                    </p:anim>
                                  </p:childTnLst>
                                </p:cTn>
                              </p:par>
                              <p:par>
                                <p:cTn id="20" presetID="2" presetClass="entr" presetSubtype="4" decel="53300" fill="hold" grpId="0" nodeType="withEffect">
                                  <p:stCondLst>
                                    <p:cond delay="25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750" fill="hold"/>
                                        <p:tgtEl>
                                          <p:spTgt spid="53"/>
                                        </p:tgtEl>
                                        <p:attrNameLst>
                                          <p:attrName>ppt_x</p:attrName>
                                        </p:attrNameLst>
                                      </p:cBhvr>
                                      <p:tavLst>
                                        <p:tav tm="0">
                                          <p:val>
                                            <p:strVal val="#ppt_x"/>
                                          </p:val>
                                        </p:tav>
                                        <p:tav tm="100000">
                                          <p:val>
                                            <p:strVal val="#ppt_x"/>
                                          </p:val>
                                        </p:tav>
                                      </p:tavLst>
                                    </p:anim>
                                    <p:anim calcmode="lin" valueType="num">
                                      <p:cBhvr additive="base">
                                        <p:cTn id="23" dur="750" fill="hold"/>
                                        <p:tgtEl>
                                          <p:spTgt spid="53"/>
                                        </p:tgtEl>
                                        <p:attrNameLst>
                                          <p:attrName>ppt_y</p:attrName>
                                        </p:attrNameLst>
                                      </p:cBhvr>
                                      <p:tavLst>
                                        <p:tav tm="0">
                                          <p:val>
                                            <p:strVal val="1+#ppt_h/2"/>
                                          </p:val>
                                        </p:tav>
                                        <p:tav tm="100000">
                                          <p:val>
                                            <p:strVal val="#ppt_y"/>
                                          </p:val>
                                        </p:tav>
                                      </p:tavLst>
                                    </p:anim>
                                  </p:childTnLst>
                                </p:cTn>
                              </p:par>
                              <p:par>
                                <p:cTn id="24" presetID="2" presetClass="entr" presetSubtype="4" decel="53300" fill="hold" grpId="0" nodeType="withEffect">
                                  <p:stCondLst>
                                    <p:cond delay="500"/>
                                  </p:stCondLst>
                                  <p:childTnLst>
                                    <p:set>
                                      <p:cBhvr>
                                        <p:cTn id="25" dur="1" fill="hold">
                                          <p:stCondLst>
                                            <p:cond delay="0"/>
                                          </p:stCondLst>
                                        </p:cTn>
                                        <p:tgtEl>
                                          <p:spTgt spid="54"/>
                                        </p:tgtEl>
                                        <p:attrNameLst>
                                          <p:attrName>style.visibility</p:attrName>
                                        </p:attrNameLst>
                                      </p:cBhvr>
                                      <p:to>
                                        <p:strVal val="visible"/>
                                      </p:to>
                                    </p:set>
                                    <p:anim calcmode="lin" valueType="num">
                                      <p:cBhvr additive="base">
                                        <p:cTn id="26" dur="750" fill="hold"/>
                                        <p:tgtEl>
                                          <p:spTgt spid="54"/>
                                        </p:tgtEl>
                                        <p:attrNameLst>
                                          <p:attrName>ppt_x</p:attrName>
                                        </p:attrNameLst>
                                      </p:cBhvr>
                                      <p:tavLst>
                                        <p:tav tm="0">
                                          <p:val>
                                            <p:strVal val="#ppt_x"/>
                                          </p:val>
                                        </p:tav>
                                        <p:tav tm="100000">
                                          <p:val>
                                            <p:strVal val="#ppt_x"/>
                                          </p:val>
                                        </p:tav>
                                      </p:tavLst>
                                    </p:anim>
                                    <p:anim calcmode="lin" valueType="num">
                                      <p:cBhvr additive="base">
                                        <p:cTn id="27" dur="750" fill="hold"/>
                                        <p:tgtEl>
                                          <p:spTgt spid="54"/>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2" presetClass="entr" presetSubtype="1" fill="hold" grpId="0" nodeType="after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wipe(up)">
                                      <p:cBhvr>
                                        <p:cTn id="31" dur="300"/>
                                        <p:tgtEl>
                                          <p:spTgt spid="55"/>
                                        </p:tgtEl>
                                      </p:cBhvr>
                                    </p:animEffect>
                                  </p:childTnLst>
                                </p:cTn>
                              </p:par>
                            </p:childTnLst>
                          </p:cTn>
                        </p:par>
                        <p:par>
                          <p:cTn id="32" fill="hold">
                            <p:stCondLst>
                              <p:cond delay="2500"/>
                            </p:stCondLst>
                            <p:childTnLst>
                              <p:par>
                                <p:cTn id="33" presetID="22" presetClass="entr" presetSubtype="1" fill="hold" grpId="0" nodeType="after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wipe(up)">
                                      <p:cBhvr>
                                        <p:cTn id="35" dur="300"/>
                                        <p:tgtEl>
                                          <p:spTgt spid="56"/>
                                        </p:tgtEl>
                                      </p:cBhvr>
                                    </p:animEffect>
                                  </p:childTnLst>
                                </p:cTn>
                              </p:par>
                            </p:childTnLst>
                          </p:cTn>
                        </p:par>
                        <p:par>
                          <p:cTn id="36" fill="hold">
                            <p:stCondLst>
                              <p:cond delay="3000"/>
                            </p:stCondLst>
                            <p:childTnLst>
                              <p:par>
                                <p:cTn id="37" presetID="22" presetClass="entr" presetSubtype="1" fill="hold" grpId="0" nodeType="after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wipe(up)">
                                      <p:cBhvr>
                                        <p:cTn id="39"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bldLvl="0" animBg="1"/>
      <p:bldP spid="35" grpId="0"/>
      <p:bldP spid="51" grpId="0" bldLvl="0" animBg="1"/>
      <p:bldP spid="52" grpId="0" bldLvl="0" animBg="1"/>
      <p:bldP spid="53" grpId="0" bldLvl="0" animBg="1"/>
      <p:bldP spid="54" grpId="0" bldLvl="0" animBg="1"/>
      <p:bldP spid="56" grpId="0" bldLvl="0" animBg="1"/>
      <p:bldP spid="57"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35083" y="79657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22435" y="376703"/>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研究过程</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1" name="学论网-www.xuelun.me"/>
          <p:cNvSpPr/>
          <p:nvPr>
            <p:custDataLst>
              <p:tags r:id="rId1"/>
            </p:custDataLst>
          </p:nvPr>
        </p:nvSpPr>
        <p:spPr>
          <a:xfrm>
            <a:off x="619320" y="1648723"/>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1.</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custDataLst>
              <p:tags r:id="rId2"/>
            </p:custDataLst>
          </p:nvPr>
        </p:nvSpPr>
        <p:spPr>
          <a:xfrm>
            <a:off x="4305529" y="2849435"/>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2.</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custDataLst>
              <p:tags r:id="rId3"/>
            </p:custDataLst>
          </p:nvPr>
        </p:nvSpPr>
        <p:spPr>
          <a:xfrm>
            <a:off x="638783" y="3953930"/>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3.</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custDataLst>
              <p:tags r:id="rId4"/>
            </p:custDataLst>
          </p:nvPr>
        </p:nvSpPr>
        <p:spPr>
          <a:xfrm>
            <a:off x="4305529" y="5073183"/>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4.</a:t>
            </a:r>
            <a:endParaRPr lang="en-US" altLang="zh-CN" sz="3200" b="1" dirty="0">
              <a:latin typeface="微软雅黑" panose="020B0503020204020204" pitchFamily="34" charset="-122"/>
              <a:ea typeface="微软雅黑" panose="020B0503020204020204" pitchFamily="34" charset="-122"/>
            </a:endParaRPr>
          </a:p>
        </p:txBody>
      </p:sp>
      <p:sp>
        <p:nvSpPr>
          <p:cNvPr id="3" name="矩形 2"/>
          <p:cNvSpPr/>
          <p:nvPr/>
        </p:nvSpPr>
        <p:spPr>
          <a:xfrm>
            <a:off x="435083" y="1525381"/>
            <a:ext cx="11531882" cy="4633320"/>
          </a:xfrm>
          <a:prstGeom prst="rect">
            <a:avLst/>
          </a:prstGeom>
          <a:noFill/>
          <a:ln w="25400">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custDataLst>
              <p:tags r:id="rId5"/>
            </p:custDataLst>
          </p:nvPr>
        </p:nvSpPr>
        <p:spPr>
          <a:xfrm>
            <a:off x="1670975" y="1745329"/>
            <a:ext cx="3941885"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8" name="图片 5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59" name="矩形 58"/>
          <p:cNvSpPr/>
          <p:nvPr>
            <p:custDataLst>
              <p:tags r:id="rId7"/>
            </p:custDataLst>
          </p:nvPr>
        </p:nvSpPr>
        <p:spPr>
          <a:xfrm>
            <a:off x="1756884" y="4083648"/>
            <a:ext cx="3855976"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custDataLst>
              <p:tags r:id="rId8"/>
            </p:custDataLst>
          </p:nvPr>
        </p:nvSpPr>
        <p:spPr>
          <a:xfrm>
            <a:off x="619321" y="2961136"/>
            <a:ext cx="3548954"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custDataLst>
              <p:tags r:id="rId9"/>
            </p:custDataLst>
          </p:nvPr>
        </p:nvSpPr>
        <p:spPr>
          <a:xfrm>
            <a:off x="619320" y="5118080"/>
            <a:ext cx="3548955"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custDataLst>
              <p:tags r:id="rId10"/>
            </p:custDataLst>
          </p:nvPr>
        </p:nvSpPr>
        <p:spPr>
          <a:xfrm>
            <a:off x="1756884" y="1925692"/>
            <a:ext cx="3697618" cy="368300"/>
          </a:xfrm>
          <a:prstGeom prst="rect">
            <a:avLst/>
          </a:prstGeom>
          <a:noFill/>
        </p:spPr>
        <p:txBody>
          <a:bodyPr wrap="square" rtlCol="0">
            <a:spAutoFit/>
          </a:bodyPr>
          <a:lstStyle/>
          <a:p>
            <a:r>
              <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rPr>
              <a:t>数据筛选</a:t>
            </a:r>
            <a:endPar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18" name="文本框 17"/>
          <p:cNvSpPr txBox="1"/>
          <p:nvPr>
            <p:custDataLst>
              <p:tags r:id="rId11"/>
            </p:custDataLst>
          </p:nvPr>
        </p:nvSpPr>
        <p:spPr>
          <a:xfrm>
            <a:off x="1095983" y="3148726"/>
            <a:ext cx="3697618" cy="368300"/>
          </a:xfrm>
          <a:prstGeom prst="rect">
            <a:avLst/>
          </a:prstGeom>
          <a:noFill/>
        </p:spPr>
        <p:txBody>
          <a:bodyPr wrap="square" rtlCol="0">
            <a:spAutoFit/>
          </a:bodyPr>
          <a:lstStyle/>
          <a:p>
            <a:r>
              <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rPr>
              <a:t>数据预处理</a:t>
            </a:r>
            <a:endPar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19" name="文本框 18"/>
          <p:cNvSpPr txBox="1"/>
          <p:nvPr>
            <p:custDataLst>
              <p:tags r:id="rId12"/>
            </p:custDataLst>
          </p:nvPr>
        </p:nvSpPr>
        <p:spPr>
          <a:xfrm>
            <a:off x="2020266" y="4256777"/>
            <a:ext cx="3697618" cy="368300"/>
          </a:xfrm>
          <a:prstGeom prst="rect">
            <a:avLst/>
          </a:prstGeom>
          <a:noFill/>
        </p:spPr>
        <p:txBody>
          <a:bodyPr wrap="square" rtlCol="0">
            <a:spAutoFit/>
          </a:bodyPr>
          <a:lstStyle/>
          <a:p>
            <a:r>
              <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rPr>
              <a:t>数据挖掘</a:t>
            </a:r>
            <a:endPar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0" name="文本框 19"/>
          <p:cNvSpPr txBox="1"/>
          <p:nvPr>
            <p:custDataLst>
              <p:tags r:id="rId13"/>
            </p:custDataLst>
          </p:nvPr>
        </p:nvSpPr>
        <p:spPr>
          <a:xfrm>
            <a:off x="1258599" y="5332619"/>
            <a:ext cx="3697618" cy="368300"/>
          </a:xfrm>
          <a:prstGeom prst="rect">
            <a:avLst/>
          </a:prstGeom>
          <a:noFill/>
        </p:spPr>
        <p:txBody>
          <a:bodyPr wrap="square" rtlCol="0">
            <a:spAutoFit/>
          </a:bodyPr>
          <a:lstStyle/>
          <a:p>
            <a:r>
              <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rPr>
              <a:t>数据评估</a:t>
            </a:r>
            <a:endParaRPr lang="zh-CN" altLang="en-GB"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pic>
        <p:nvPicPr>
          <p:cNvPr id="100" name="图片 99"/>
          <p:cNvPicPr/>
          <p:nvPr/>
        </p:nvPicPr>
        <p:blipFill>
          <a:blip r:embed="rId14"/>
          <a:stretch>
            <a:fillRect/>
          </a:stretch>
        </p:blipFill>
        <p:spPr>
          <a:xfrm>
            <a:off x="5871210" y="2607945"/>
            <a:ext cx="6096000" cy="25101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14:prism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 calcmode="lin" valueType="num">
                                      <p:cBhvr>
                                        <p:cTn id="14" dur="500" fill="hold"/>
                                        <p:tgtEl>
                                          <p:spTgt spid="41"/>
                                        </p:tgtEl>
                                        <p:attrNameLst>
                                          <p:attrName>ppt_w</p:attrName>
                                        </p:attrNameLst>
                                      </p:cBhvr>
                                      <p:tavLst>
                                        <p:tav tm="0">
                                          <p:val>
                                            <p:fltVal val="0"/>
                                          </p:val>
                                        </p:tav>
                                        <p:tav tm="100000">
                                          <p:val>
                                            <p:strVal val="#ppt_w"/>
                                          </p:val>
                                        </p:tav>
                                      </p:tavLst>
                                    </p:anim>
                                    <p:anim calcmode="lin" valueType="num">
                                      <p:cBhvr>
                                        <p:cTn id="15" dur="500" fill="hold"/>
                                        <p:tgtEl>
                                          <p:spTgt spid="41"/>
                                        </p:tgtEl>
                                        <p:attrNameLst>
                                          <p:attrName>ppt_h</p:attrName>
                                        </p:attrNameLst>
                                      </p:cBhvr>
                                      <p:tavLst>
                                        <p:tav tm="0">
                                          <p:val>
                                            <p:fltVal val="0"/>
                                          </p:val>
                                        </p:tav>
                                        <p:tav tm="100000">
                                          <p:val>
                                            <p:strVal val="#ppt_h"/>
                                          </p:val>
                                        </p:tav>
                                      </p:tavLst>
                                    </p:anim>
                                    <p:animEffect transition="in" filter="fade">
                                      <p:cBhvr>
                                        <p:cTn id="16" dur="500"/>
                                        <p:tgtEl>
                                          <p:spTgt spid="41"/>
                                        </p:tgtEl>
                                      </p:cBhvr>
                                    </p:animEffect>
                                  </p:childTnLst>
                                </p:cTn>
                              </p:par>
                              <p:par>
                                <p:cTn id="17" presetID="53" presetClass="entr" presetSubtype="16" fill="hold" grpId="0" nodeType="withEffect">
                                  <p:stCondLst>
                                    <p:cond delay="25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Effect transition="in" filter="fade">
                                      <p:cBhvr>
                                        <p:cTn id="21" dur="500"/>
                                        <p:tgtEl>
                                          <p:spTgt spid="42"/>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par>
                                <p:cTn id="27" presetID="53" presetClass="entr" presetSubtype="16" fill="hold" grpId="0" nodeType="withEffect">
                                  <p:stCondLst>
                                    <p:cond delay="75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2" grpId="0" animBg="1"/>
      <p:bldP spid="43" grpId="0" animBg="1"/>
      <p:bldP spid="4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5" y="32102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579245" y="1958340"/>
            <a:ext cx="824865" cy="2917825"/>
          </a:xfrm>
          <a:prstGeom prst="rect">
            <a:avLst/>
          </a:prstGeom>
          <a:solidFill>
            <a:srgbClr val="134263"/>
          </a:solidFill>
          <a:ln>
            <a:solidFill>
              <a:srgbClr val="134263"/>
            </a:solid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研究现状分析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685348" y="1707060"/>
            <a:ext cx="180000" cy="3922496"/>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3013231" y="1707060"/>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主要研究热点</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3013231" y="3380308"/>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主要研究趋势</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3013231" y="5053556"/>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研究应用领域</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5203460" y="3039658"/>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左大括号 44"/>
          <p:cNvSpPr/>
          <p:nvPr/>
        </p:nvSpPr>
        <p:spPr>
          <a:xfrm>
            <a:off x="5203460" y="1366410"/>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6" name="左大括号 45"/>
          <p:cNvSpPr/>
          <p:nvPr/>
        </p:nvSpPr>
        <p:spPr>
          <a:xfrm>
            <a:off x="5203460" y="4712906"/>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5418229" y="1240779"/>
            <a:ext cx="5796576" cy="2345055"/>
          </a:xfrm>
          <a:prstGeom prst="rect">
            <a:avLst/>
          </a:prstGeom>
        </p:spPr>
        <p:txBody>
          <a:bodyPr wrap="square">
            <a:spAutoFit/>
          </a:bodyPr>
          <a:lstStyle/>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大数据挖掘</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社交网络分析</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隐私保护与数据安全</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marL="342900" indent="-342900">
              <a:lnSpc>
                <a:spcPct val="130000"/>
              </a:lnSpc>
              <a:spcBef>
                <a:spcPts val="600"/>
              </a:spcBef>
              <a:spcAft>
                <a:spcPts val="600"/>
              </a:spcAft>
              <a:buFont typeface="+mj-lt"/>
              <a:buAutoNum type="arabicPeriod"/>
            </a:pPr>
            <a:endParaRPr lang="en-GB" altLang="zh-CN" sz="14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marL="342900" indent="-342900">
              <a:lnSpc>
                <a:spcPct val="130000"/>
              </a:lnSpc>
              <a:spcBef>
                <a:spcPts val="600"/>
              </a:spcBef>
              <a:spcAft>
                <a:spcPts val="600"/>
              </a:spcAft>
              <a:buFont typeface="+mj-lt"/>
              <a:buAutoNum type="arabicPeriod"/>
            </a:pPr>
            <a:endParaRPr lang="en-GB" altLang="zh-CN" sz="14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48" name="矩形 47"/>
          <p:cNvSpPr/>
          <p:nvPr/>
        </p:nvSpPr>
        <p:spPr>
          <a:xfrm>
            <a:off x="5418455" y="2945765"/>
            <a:ext cx="5796280" cy="1255395"/>
          </a:xfrm>
          <a:prstGeom prst="rect">
            <a:avLst/>
          </a:prstGeom>
        </p:spPr>
        <p:txBody>
          <a:bodyPr wrap="square">
            <a:noAutofit/>
          </a:bodyPr>
          <a:lstStyle/>
          <a:p>
            <a:pPr indent="0">
              <a:lnSpc>
                <a:spcPct val="130000"/>
              </a:lnSpc>
              <a:spcBef>
                <a:spcPts val="600"/>
              </a:spcBef>
              <a:spcAft>
                <a:spcPts val="600"/>
              </a:spcAft>
              <a:buFont typeface="+mj-lt"/>
              <a:buNone/>
            </a:pPr>
            <a:r>
              <a:rPr lang="en-GB" altLang="zh-CN"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mn-lt"/>
              </a:rPr>
              <a:t>跨领域融合</a:t>
            </a:r>
            <a:endParaRPr lang="en-GB" altLang="zh-CN"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算法优化与创新</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数据可视化与数据解释</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9" name="矩形 48"/>
          <p:cNvSpPr/>
          <p:nvPr/>
        </p:nvSpPr>
        <p:spPr>
          <a:xfrm>
            <a:off x="5418229" y="4540503"/>
            <a:ext cx="5796576" cy="1832610"/>
          </a:xfrm>
          <a:prstGeom prst="rect">
            <a:avLst/>
          </a:prstGeom>
        </p:spPr>
        <p:txBody>
          <a:bodyPr wrap="square">
            <a:spAutoFit/>
          </a:bodyPr>
          <a:lstStyle/>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sym typeface="+mn-lt"/>
              </a:rPr>
              <a:t>电商推荐</a:t>
            </a:r>
            <a:endParaRPr lang="zh-CN" altLang="en-US" sz="1600" dirty="0">
              <a:solidFill>
                <a:schemeClr val="tx1"/>
              </a:solidFill>
              <a:latin typeface="微软雅黑" panose="020B0503020204020204" pitchFamily="34" charset="-122"/>
              <a:ea typeface="微软雅黑" panose="020B0503020204020204" pitchFamily="34" charset="-122"/>
              <a:sym typeface="+mn-lt"/>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金融风控</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医疗健康</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智慧城市……</a:t>
            </a:r>
            <a:endParaRPr lang="en-US" altLang="zh-CN" sz="1600" dirty="0">
              <a:solidFill>
                <a:schemeClr val="tx1"/>
              </a:solidFill>
              <a:latin typeface="微软雅黑" panose="020B0503020204020204" pitchFamily="34" charset="-122"/>
              <a:ea typeface="微软雅黑" panose="020B0503020204020204" pitchFamily="34" charset="-122"/>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103" name="图片 102"/>
          <p:cNvPicPr/>
          <p:nvPr/>
        </p:nvPicPr>
        <p:blipFill>
          <a:blip r:embed="rId3"/>
          <a:srcRect l="9906" t="15093" r="19438" b="5796"/>
          <a:stretch>
            <a:fillRect/>
          </a:stretch>
        </p:blipFill>
        <p:spPr>
          <a:xfrm>
            <a:off x="7859395" y="1455420"/>
            <a:ext cx="4057650" cy="4970145"/>
          </a:xfrm>
          <a:prstGeom prst="rect">
            <a:avLst/>
          </a:prstGeom>
          <a:noFill/>
          <a:ln w="9525">
            <a:noFill/>
          </a:ln>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Horizontal)">
                                      <p:cBhvr>
                                        <p:cTn id="14" dur="500"/>
                                        <p:tgtEl>
                                          <p:spTgt spid="39"/>
                                        </p:tgtEl>
                                      </p:cBhvr>
                                    </p:animEffect>
                                  </p:childTnLst>
                                </p:cTn>
                              </p:par>
                            </p:childTnLst>
                          </p:cTn>
                        </p:par>
                        <p:par>
                          <p:cTn id="15" fill="hold">
                            <p:stCondLst>
                              <p:cond delay="1000"/>
                            </p:stCondLst>
                            <p:childTnLst>
                              <p:par>
                                <p:cTn id="16" presetID="16" presetClass="entr" presetSubtype="42"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barn(outHorizontal)">
                                      <p:cBhvr>
                                        <p:cTn id="18" dur="500"/>
                                        <p:tgtEl>
                                          <p:spTgt spid="40"/>
                                        </p:tgtEl>
                                      </p:cBhvr>
                                    </p:animEffect>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1+#ppt_w/2"/>
                                          </p:val>
                                        </p:tav>
                                        <p:tav tm="100000">
                                          <p:val>
                                            <p:strVal val="#ppt_x"/>
                                          </p:val>
                                        </p:tav>
                                      </p:tavLst>
                                    </p:anim>
                                    <p:anim calcmode="lin" valueType="num">
                                      <p:cBhvr additive="base">
                                        <p:cTn id="23" dur="500" fill="hold"/>
                                        <p:tgtEl>
                                          <p:spTgt spid="4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1+#ppt_w/2"/>
                                          </p:val>
                                        </p:tav>
                                        <p:tav tm="100000">
                                          <p:val>
                                            <p:strVal val="#ppt_x"/>
                                          </p:val>
                                        </p:tav>
                                      </p:tavLst>
                                    </p:anim>
                                    <p:anim calcmode="lin" valueType="num">
                                      <p:cBhvr additive="base">
                                        <p:cTn id="28" dur="500" fill="hold"/>
                                        <p:tgtEl>
                                          <p:spTgt spid="4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1+#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16" presetClass="entr" presetSubtype="42" fill="hold" grpId="0"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barn(outHorizontal)">
                                      <p:cBhvr>
                                        <p:cTn id="37" dur="500"/>
                                        <p:tgtEl>
                                          <p:spTgt spid="45"/>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500"/>
                                        <p:tgtEl>
                                          <p:spTgt spid="47"/>
                                        </p:tgtEl>
                                      </p:cBhvr>
                                    </p:animEffect>
                                  </p:childTnLst>
                                </p:cTn>
                              </p:par>
                            </p:childTnLst>
                          </p:cTn>
                        </p:par>
                        <p:par>
                          <p:cTn id="42" fill="hold">
                            <p:stCondLst>
                              <p:cond delay="4000"/>
                            </p:stCondLst>
                            <p:childTnLst>
                              <p:par>
                                <p:cTn id="43" presetID="16" presetClass="entr" presetSubtype="42"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barn(outHorizontal)">
                                      <p:cBhvr>
                                        <p:cTn id="45" dur="500"/>
                                        <p:tgtEl>
                                          <p:spTgt spid="44"/>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left)">
                                      <p:cBhvr>
                                        <p:cTn id="49" dur="500"/>
                                        <p:tgtEl>
                                          <p:spTgt spid="48"/>
                                        </p:tgtEl>
                                      </p:cBhvr>
                                    </p:animEffect>
                                  </p:childTnLst>
                                </p:cTn>
                              </p:par>
                            </p:childTnLst>
                          </p:cTn>
                        </p:par>
                        <p:par>
                          <p:cTn id="50" fill="hold">
                            <p:stCondLst>
                              <p:cond delay="5000"/>
                            </p:stCondLst>
                            <p:childTnLst>
                              <p:par>
                                <p:cTn id="51" presetID="16" presetClass="entr" presetSubtype="42" fill="hold" grpId="0" nodeType="afterEffect">
                                  <p:stCondLst>
                                    <p:cond delay="0"/>
                                  </p:stCondLst>
                                  <p:childTnLst>
                                    <p:set>
                                      <p:cBhvr>
                                        <p:cTn id="52" dur="1" fill="hold">
                                          <p:stCondLst>
                                            <p:cond delay="0"/>
                                          </p:stCondLst>
                                        </p:cTn>
                                        <p:tgtEl>
                                          <p:spTgt spid="46"/>
                                        </p:tgtEl>
                                        <p:attrNameLst>
                                          <p:attrName>style.visibility</p:attrName>
                                        </p:attrNameLst>
                                      </p:cBhvr>
                                      <p:to>
                                        <p:strVal val="visible"/>
                                      </p:to>
                                    </p:set>
                                    <p:animEffect transition="in" filter="barn(outHorizontal)">
                                      <p:cBhvr>
                                        <p:cTn id="53" dur="500"/>
                                        <p:tgtEl>
                                          <p:spTgt spid="46"/>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wipe(left)">
                                      <p:cBhvr>
                                        <p:cTn id="5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9" grpId="0" bldLvl="0" animBg="1"/>
      <p:bldP spid="40" grpId="0" animBg="1"/>
      <p:bldP spid="41" grpId="0" animBg="1"/>
      <p:bldP spid="42" grpId="0" animBg="1"/>
      <p:bldP spid="43" grpId="0" animBg="1"/>
      <p:bldP spid="44" grpId="0" animBg="1"/>
      <p:bldP spid="45" grpId="0" animBg="1"/>
      <p:bldP spid="46" grpId="0" animBg="1"/>
      <p:bldP spid="47" grpId="0"/>
      <p:bldP spid="48" grpId="0"/>
      <p:bldP spid="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7552" y="-41408"/>
            <a:ext cx="5039861" cy="7006411"/>
          </a:xfrm>
          <a:prstGeom prst="rect">
            <a:avLst/>
          </a:prstGeom>
          <a:solidFill>
            <a:srgbClr val="1E2B57">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5149507" y="851011"/>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536859" y="431139"/>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发展历史</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53" name="组合 52"/>
          <p:cNvGrpSpPr/>
          <p:nvPr>
            <p:custDataLst>
              <p:tags r:id="rId1"/>
            </p:custDataLst>
          </p:nvPr>
        </p:nvGrpSpPr>
        <p:grpSpPr>
          <a:xfrm>
            <a:off x="5412584" y="1394863"/>
            <a:ext cx="6131809" cy="553085"/>
            <a:chOff x="4910250" y="2569951"/>
            <a:chExt cx="3576457" cy="414813"/>
          </a:xfrm>
        </p:grpSpPr>
        <p:sp>
          <p:nvSpPr>
            <p:cNvPr id="54" name="学论网-专注原创-www.xuelun.me"/>
            <p:cNvSpPr/>
            <p:nvPr>
              <p:custDataLst>
                <p:tags r:id="rId2"/>
              </p:custDataLst>
            </p:nvPr>
          </p:nvSpPr>
          <p:spPr>
            <a:xfrm>
              <a:off x="5260970" y="2569951"/>
              <a:ext cx="3225737" cy="414813"/>
            </a:xfrm>
            <a:prstGeom prst="rect">
              <a:avLst/>
            </a:prstGeom>
          </p:spPr>
          <p:txBody>
            <a:bodyPr wrap="square">
              <a:spAutoFit/>
            </a:bodyPr>
            <a:lstStyle/>
            <a:p>
              <a:pPr>
                <a:lnSpc>
                  <a:spcPct val="150000"/>
                </a:lnSpc>
              </a:pP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20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世纪</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60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年代</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~80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年代：数据管理阶段</a:t>
              </a:r>
              <a:endPar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5" name="学论网-专注原创-www.xuelun.me"/>
            <p:cNvSpPr/>
            <p:nvPr>
              <p:custDataLst>
                <p:tags r:id="rId3"/>
              </p:custDataLst>
            </p:nvPr>
          </p:nvSpPr>
          <p:spPr>
            <a:xfrm>
              <a:off x="4910250" y="2570667"/>
              <a:ext cx="309415"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custDataLst>
              <p:tags r:id="rId4"/>
            </p:custDataLst>
          </p:nvPr>
        </p:nvGrpSpPr>
        <p:grpSpPr>
          <a:xfrm>
            <a:off x="5412583" y="2534742"/>
            <a:ext cx="6411505" cy="553085"/>
            <a:chOff x="4910249" y="3293125"/>
            <a:chExt cx="4226521" cy="414813"/>
          </a:xfrm>
        </p:grpSpPr>
        <p:sp>
          <p:nvSpPr>
            <p:cNvPr id="57" name="学论网-专注原创-www.xuelun.me"/>
            <p:cNvSpPr txBox="1"/>
            <p:nvPr>
              <p:custDataLst>
                <p:tags r:id="rId5"/>
              </p:custDataLst>
            </p:nvPr>
          </p:nvSpPr>
          <p:spPr>
            <a:xfrm>
              <a:off x="5306663" y="3293125"/>
              <a:ext cx="3830107" cy="414813"/>
            </a:xfrm>
            <a:prstGeom prst="rect">
              <a:avLst/>
            </a:prstGeom>
            <a:noFill/>
          </p:spPr>
          <p:txBody>
            <a:bodyPr wrap="square" rtlCol="0">
              <a:spAutoFit/>
            </a:bodyPr>
            <a:lstStyle/>
            <a:p>
              <a:pPr>
                <a:lnSpc>
                  <a:spcPct val="150000"/>
                </a:lnSpc>
              </a:pPr>
              <a:r>
                <a:rPr lang="en-US" sz="2000" dirty="0">
                  <a:latin typeface="Times New Roman" panose="02020603050405020304" pitchFamily="18" charset="0"/>
                  <a:ea typeface="黑体" panose="02010609060101010101" pitchFamily="49" charset="-122"/>
                  <a:cs typeface="Times New Roman" panose="02020603050405020304" pitchFamily="18" charset="0"/>
                  <a:sym typeface="+mn-lt"/>
                </a:rPr>
                <a:t>20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世纪</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80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年代</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~90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年代：数据处理阶段</a:t>
              </a:r>
              <a:endPar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8" name="学论网-专注原创-www.xuelun.me"/>
            <p:cNvSpPr/>
            <p:nvPr>
              <p:custDataLst>
                <p:tags r:id="rId6"/>
              </p:custDataLst>
            </p:nvPr>
          </p:nvSpPr>
          <p:spPr>
            <a:xfrm>
              <a:off x="4910249" y="3335384"/>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custDataLst>
              <p:tags r:id="rId7"/>
            </p:custDataLst>
          </p:nvPr>
        </p:nvGrpSpPr>
        <p:grpSpPr>
          <a:xfrm>
            <a:off x="5412583" y="3727983"/>
            <a:ext cx="6478812" cy="564469"/>
            <a:chOff x="4910249" y="4029967"/>
            <a:chExt cx="4270891" cy="423351"/>
          </a:xfrm>
        </p:grpSpPr>
        <p:sp>
          <p:nvSpPr>
            <p:cNvPr id="60" name="学论网-专注原创-www.xuelun.me"/>
            <p:cNvSpPr txBox="1"/>
            <p:nvPr>
              <p:custDataLst>
                <p:tags r:id="rId8"/>
              </p:custDataLst>
            </p:nvPr>
          </p:nvSpPr>
          <p:spPr>
            <a:xfrm>
              <a:off x="5351033" y="4029967"/>
              <a:ext cx="3830107" cy="414813"/>
            </a:xfrm>
            <a:prstGeom prst="rect">
              <a:avLst/>
            </a:prstGeom>
            <a:noFill/>
          </p:spPr>
          <p:txBody>
            <a:bodyPr wrap="square" rtlCol="0">
              <a:spAutoFit/>
            </a:bodyPr>
            <a:lstStyle/>
            <a:p>
              <a:pPr>
                <a:lnSpc>
                  <a:spcPct val="150000"/>
                </a:lnSpc>
              </a:pPr>
              <a:r>
                <a:rPr lang="en-US" sz="2000" dirty="0">
                  <a:latin typeface="Times New Roman" panose="02020603050405020304" pitchFamily="18" charset="0"/>
                  <a:ea typeface="黑体" panose="02010609060101010101" pitchFamily="49" charset="-122"/>
                  <a:cs typeface="Times New Roman" panose="02020603050405020304" pitchFamily="18" charset="0"/>
                  <a:sym typeface="+mn-lt"/>
                </a:rPr>
                <a:t>90</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年代</a:t>
              </a:r>
              <a:r>
                <a:rPr lang="en-US" altLang="zh-CN" sz="2000" dirty="0">
                  <a:latin typeface="Times New Roman" panose="02020603050405020304" pitchFamily="18" charset="0"/>
                  <a:ea typeface="黑体" panose="02010609060101010101" pitchFamily="49" charset="-122"/>
                  <a:cs typeface="Times New Roman" panose="02020603050405020304" pitchFamily="18" charset="0"/>
                  <a:sym typeface="+mn-lt"/>
                </a:rPr>
                <a:t>~21</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世纪初：算法发展阶段</a:t>
              </a:r>
              <a:endPar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61" name="学论网-专注原创-www.xuelun.me"/>
            <p:cNvSpPr/>
            <p:nvPr>
              <p:custDataLst>
                <p:tags r:id="rId9"/>
              </p:custDataLst>
            </p:nvPr>
          </p:nvSpPr>
          <p:spPr>
            <a:xfrm>
              <a:off x="4910249" y="4085990"/>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custDataLst>
              <p:tags r:id="rId10"/>
            </p:custDataLst>
          </p:nvPr>
        </p:nvGrpSpPr>
        <p:grpSpPr>
          <a:xfrm>
            <a:off x="5412583" y="4902824"/>
            <a:ext cx="6472465" cy="582775"/>
            <a:chOff x="4910249" y="4016237"/>
            <a:chExt cx="4266707" cy="437081"/>
          </a:xfrm>
        </p:grpSpPr>
        <p:sp>
          <p:nvSpPr>
            <p:cNvPr id="63" name="学论网-专注原创-www.xuelun.me"/>
            <p:cNvSpPr txBox="1"/>
            <p:nvPr>
              <p:custDataLst>
                <p:tags r:id="rId11"/>
              </p:custDataLst>
            </p:nvPr>
          </p:nvSpPr>
          <p:spPr>
            <a:xfrm>
              <a:off x="5346848" y="4016237"/>
              <a:ext cx="3830108" cy="414814"/>
            </a:xfrm>
            <a:prstGeom prst="rect">
              <a:avLst/>
            </a:prstGeom>
            <a:noFill/>
          </p:spPr>
          <p:txBody>
            <a:bodyPr wrap="square" rtlCol="0">
              <a:spAutoFit/>
            </a:bodyPr>
            <a:lstStyle/>
            <a:p>
              <a:pPr>
                <a:lnSpc>
                  <a:spcPct val="150000"/>
                </a:lnSpc>
              </a:pPr>
              <a:r>
                <a:rPr lang="en-US" sz="2000" dirty="0">
                  <a:latin typeface="Times New Roman" panose="02020603050405020304" pitchFamily="18" charset="0"/>
                  <a:ea typeface="黑体" panose="02010609060101010101" pitchFamily="49" charset="-122"/>
                  <a:cs typeface="Times New Roman" panose="02020603050405020304" pitchFamily="18" charset="0"/>
                  <a:sym typeface="+mn-lt"/>
                </a:rPr>
                <a:t>21</a:t>
              </a:r>
              <a:r>
                <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rPr>
                <a:t>世纪至今：应用拓展阶段</a:t>
              </a:r>
              <a:endParaRPr lang="zh-CN" altLang="en-US" sz="20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64" name="学论网-专注原创-www.xuelun.me"/>
            <p:cNvSpPr/>
            <p:nvPr>
              <p:custDataLst>
                <p:tags r:id="rId12"/>
              </p:custDataLst>
            </p:nvPr>
          </p:nvSpPr>
          <p:spPr>
            <a:xfrm>
              <a:off x="4910249" y="4085990"/>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75" name="图片 7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104" name="图片 103"/>
          <p:cNvPicPr/>
          <p:nvPr/>
        </p:nvPicPr>
        <p:blipFill>
          <a:blip r:embed="rId14"/>
          <a:stretch>
            <a:fillRect/>
          </a:stretch>
        </p:blipFill>
        <p:spPr>
          <a:xfrm>
            <a:off x="-130810" y="123190"/>
            <a:ext cx="5411470" cy="667766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1000"/>
                                        <p:tgtEl>
                                          <p:spTgt spid="53"/>
                                        </p:tgtEl>
                                      </p:cBhvr>
                                    </p:animEffect>
                                    <p:anim calcmode="lin" valueType="num">
                                      <p:cBhvr>
                                        <p:cTn id="15" dur="1000" fill="hold"/>
                                        <p:tgtEl>
                                          <p:spTgt spid="53"/>
                                        </p:tgtEl>
                                        <p:attrNameLst>
                                          <p:attrName>ppt_x</p:attrName>
                                        </p:attrNameLst>
                                      </p:cBhvr>
                                      <p:tavLst>
                                        <p:tav tm="0">
                                          <p:val>
                                            <p:strVal val="#ppt_x"/>
                                          </p:val>
                                        </p:tav>
                                        <p:tav tm="100000">
                                          <p:val>
                                            <p:strVal val="#ppt_x"/>
                                          </p:val>
                                        </p:tav>
                                      </p:tavLst>
                                    </p:anim>
                                    <p:anim calcmode="lin" valueType="num">
                                      <p:cBhvr>
                                        <p:cTn id="16" dur="1000" fill="hold"/>
                                        <p:tgtEl>
                                          <p:spTgt spid="53"/>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1000"/>
                                        <p:tgtEl>
                                          <p:spTgt spid="56"/>
                                        </p:tgtEl>
                                      </p:cBhvr>
                                    </p:animEffect>
                                    <p:anim calcmode="lin" valueType="num">
                                      <p:cBhvr>
                                        <p:cTn id="21" dur="1000" fill="hold"/>
                                        <p:tgtEl>
                                          <p:spTgt spid="56"/>
                                        </p:tgtEl>
                                        <p:attrNameLst>
                                          <p:attrName>ppt_x</p:attrName>
                                        </p:attrNameLst>
                                      </p:cBhvr>
                                      <p:tavLst>
                                        <p:tav tm="0">
                                          <p:val>
                                            <p:strVal val="#ppt_x"/>
                                          </p:val>
                                        </p:tav>
                                        <p:tav tm="100000">
                                          <p:val>
                                            <p:strVal val="#ppt_x"/>
                                          </p:val>
                                        </p:tav>
                                      </p:tavLst>
                                    </p:anim>
                                    <p:anim calcmode="lin" valueType="num">
                                      <p:cBhvr>
                                        <p:cTn id="22" dur="1000" fill="hold"/>
                                        <p:tgtEl>
                                          <p:spTgt spid="56"/>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42" presetClass="entr" presetSubtype="0" fill="hold" nodeType="after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fade">
                                      <p:cBhvr>
                                        <p:cTn id="26" dur="1000"/>
                                        <p:tgtEl>
                                          <p:spTgt spid="59"/>
                                        </p:tgtEl>
                                      </p:cBhvr>
                                    </p:animEffect>
                                    <p:anim calcmode="lin" valueType="num">
                                      <p:cBhvr>
                                        <p:cTn id="27" dur="1000" fill="hold"/>
                                        <p:tgtEl>
                                          <p:spTgt spid="59"/>
                                        </p:tgtEl>
                                        <p:attrNameLst>
                                          <p:attrName>ppt_x</p:attrName>
                                        </p:attrNameLst>
                                      </p:cBhvr>
                                      <p:tavLst>
                                        <p:tav tm="0">
                                          <p:val>
                                            <p:strVal val="#ppt_x"/>
                                          </p:val>
                                        </p:tav>
                                        <p:tav tm="100000">
                                          <p:val>
                                            <p:strVal val="#ppt_x"/>
                                          </p:val>
                                        </p:tav>
                                      </p:tavLst>
                                    </p:anim>
                                    <p:anim calcmode="lin" valueType="num">
                                      <p:cBhvr>
                                        <p:cTn id="28" dur="1000" fill="hold"/>
                                        <p:tgtEl>
                                          <p:spTgt spid="59"/>
                                        </p:tgtEl>
                                        <p:attrNameLst>
                                          <p:attrName>ppt_y</p:attrName>
                                        </p:attrNameLst>
                                      </p:cBhvr>
                                      <p:tavLst>
                                        <p:tav tm="0">
                                          <p:val>
                                            <p:strVal val="#ppt_y+.1"/>
                                          </p:val>
                                        </p:tav>
                                        <p:tav tm="100000">
                                          <p:val>
                                            <p:strVal val="#ppt_y"/>
                                          </p:val>
                                        </p:tav>
                                      </p:tavLst>
                                    </p:anim>
                                  </p:childTnLst>
                                </p:cTn>
                              </p:par>
                            </p:childTnLst>
                          </p:cTn>
                        </p:par>
                        <p:par>
                          <p:cTn id="29" fill="hold">
                            <p:stCondLst>
                              <p:cond delay="3500"/>
                            </p:stCondLst>
                            <p:childTnLst>
                              <p:par>
                                <p:cTn id="30" presetID="42" presetClass="entr" presetSubtype="0" fill="hold" nodeType="after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fade">
                                      <p:cBhvr>
                                        <p:cTn id="32" dur="1000"/>
                                        <p:tgtEl>
                                          <p:spTgt spid="62"/>
                                        </p:tgtEl>
                                      </p:cBhvr>
                                    </p:animEffect>
                                    <p:anim calcmode="lin" valueType="num">
                                      <p:cBhvr>
                                        <p:cTn id="33" dur="1000" fill="hold"/>
                                        <p:tgtEl>
                                          <p:spTgt spid="62"/>
                                        </p:tgtEl>
                                        <p:attrNameLst>
                                          <p:attrName>ppt_x</p:attrName>
                                        </p:attrNameLst>
                                      </p:cBhvr>
                                      <p:tavLst>
                                        <p:tav tm="0">
                                          <p:val>
                                            <p:strVal val="#ppt_x"/>
                                          </p:val>
                                        </p:tav>
                                        <p:tav tm="100000">
                                          <p:val>
                                            <p:strVal val="#ppt_x"/>
                                          </p:val>
                                        </p:tav>
                                      </p:tavLst>
                                    </p:anim>
                                    <p:anim calcmode="lin" valueType="num">
                                      <p:cBhvr>
                                        <p:cTn id="3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Part.02</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609600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相近技术对比</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341163" y="2096896"/>
            <a:ext cx="4581727" cy="3054484"/>
          </a:xfrm>
          <a:prstGeom prst="ellipse">
            <a:avLst/>
          </a:prstGeom>
          <a:ln>
            <a:noFill/>
          </a:ln>
          <a:effectLst>
            <a:softEdge rad="112500"/>
          </a:effectLst>
        </p:spPr>
      </p:pic>
      <p:sp>
        <p:nvSpPr>
          <p:cNvPr id="18" name="椭圆 17"/>
          <p:cNvSpPr/>
          <p:nvPr/>
        </p:nvSpPr>
        <p:spPr>
          <a:xfrm>
            <a:off x="457200" y="2188723"/>
            <a:ext cx="4377447" cy="2918883"/>
          </a:xfrm>
          <a:prstGeom prst="ellipse">
            <a:avLst/>
          </a:prstGeom>
          <a:solidFill>
            <a:srgbClr val="134263">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bg1"/>
                </a:solidFill>
                <a:latin typeface="微软雅黑" panose="020B0503020204020204" pitchFamily="34" charset="-122"/>
                <a:ea typeface="微软雅黑" panose="020B0503020204020204" pitchFamily="34" charset="-122"/>
              </a:rPr>
              <a:t>相近技术对比</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810317"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66124" y="844507"/>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Freeform 11"/>
          <p:cNvSpPr/>
          <p:nvPr/>
        </p:nvSpPr>
        <p:spPr bwMode="auto">
          <a:xfrm flipH="1">
            <a:off x="4947027" y="1563305"/>
            <a:ext cx="617919" cy="4121666"/>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rgbClr val="1E2B57"/>
          </a:solidFill>
          <a:ln>
            <a:noFill/>
          </a:ln>
        </p:spPr>
        <p:txBody>
          <a:bodyPr vert="horz" wrap="square" lIns="91440" tIns="45720" rIns="91440" bIns="45720" numCol="1" anchor="t" anchorCtr="0" compatLnSpc="1"/>
          <a:lstStyle/>
          <a:p>
            <a:endParaRPr lang="zh-CN" altLang="en-US"/>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4" name="文本框 3"/>
          <p:cNvSpPr txBox="1"/>
          <p:nvPr/>
        </p:nvSpPr>
        <p:spPr>
          <a:xfrm>
            <a:off x="5709920" y="2366645"/>
            <a:ext cx="5765165" cy="719455"/>
          </a:xfrm>
          <a:prstGeom prst="rect">
            <a:avLst/>
          </a:prstGeom>
          <a:noFill/>
          <a:ln w="19050">
            <a:solidFill>
              <a:srgbClr val="134263"/>
            </a:solidFill>
          </a:ln>
        </p:spPr>
        <p:txBody>
          <a:bodyPr wrap="square" rtlCol="0">
            <a:noAutofit/>
          </a:bodyPr>
          <a:lstStyle/>
          <a:p>
            <a:endParaRPr lang="zh-CN" altLang="en-US" dirty="0"/>
          </a:p>
        </p:txBody>
      </p:sp>
      <p:sp>
        <p:nvSpPr>
          <p:cNvPr id="2" name="文本框 1"/>
          <p:cNvSpPr txBox="1"/>
          <p:nvPr/>
        </p:nvSpPr>
        <p:spPr>
          <a:xfrm>
            <a:off x="5837555" y="2439035"/>
            <a:ext cx="5507355" cy="763270"/>
          </a:xfrm>
          <a:prstGeom prst="rect">
            <a:avLst/>
          </a:prstGeom>
          <a:noFill/>
        </p:spPr>
        <p:txBody>
          <a:bodyPr wrap="square" rtlCol="0">
            <a:noAutofit/>
          </a:bodyPr>
          <a:lstStyle/>
          <a:p>
            <a:r>
              <a:rPr lang="en-US" altLang="en-GB" sz="3200" dirty="0">
                <a:latin typeface="Times New Roman" panose="02020603050405020304" pitchFamily="18" charset="0"/>
                <a:ea typeface="黑体" panose="02010609060101010101" pitchFamily="49" charset="-122"/>
                <a:cs typeface="Times New Roman" panose="02020603050405020304" pitchFamily="18" charset="0"/>
                <a:sym typeface="+mn-lt"/>
              </a:rPr>
              <a:t>Web</a:t>
            </a:r>
            <a:r>
              <a:rPr lang="zh-CN" altLang="en-US" sz="3200" dirty="0">
                <a:latin typeface="Times New Roman" panose="02020603050405020304" pitchFamily="18" charset="0"/>
                <a:ea typeface="黑体" panose="02010609060101010101" pitchFamily="49" charset="-122"/>
                <a:cs typeface="Times New Roman" panose="02020603050405020304" pitchFamily="18" charset="0"/>
                <a:sym typeface="+mn-lt"/>
              </a:rPr>
              <a:t>数据挖掘</a:t>
            </a:r>
            <a:endParaRPr lang="zh-CN" altLang="en-US" sz="32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7" name="文本框 6"/>
          <p:cNvSpPr txBox="1"/>
          <p:nvPr/>
        </p:nvSpPr>
        <p:spPr>
          <a:xfrm>
            <a:off x="5707380" y="4212590"/>
            <a:ext cx="5765165" cy="719455"/>
          </a:xfrm>
          <a:prstGeom prst="rect">
            <a:avLst/>
          </a:prstGeom>
          <a:noFill/>
          <a:ln w="19050">
            <a:solidFill>
              <a:srgbClr val="134263"/>
            </a:solidFill>
          </a:ln>
        </p:spPr>
        <p:txBody>
          <a:bodyPr wrap="square" rtlCol="0">
            <a:noAutofit/>
          </a:bodyPr>
          <a:lstStyle/>
          <a:p>
            <a:endParaRPr lang="zh-CN" altLang="en-US" dirty="0"/>
          </a:p>
        </p:txBody>
      </p:sp>
      <p:sp>
        <p:nvSpPr>
          <p:cNvPr id="8" name="文本框 7"/>
          <p:cNvSpPr txBox="1"/>
          <p:nvPr/>
        </p:nvSpPr>
        <p:spPr>
          <a:xfrm>
            <a:off x="5767070" y="4280535"/>
            <a:ext cx="5507355" cy="763270"/>
          </a:xfrm>
          <a:prstGeom prst="rect">
            <a:avLst/>
          </a:prstGeom>
          <a:noFill/>
        </p:spPr>
        <p:txBody>
          <a:bodyPr wrap="square" rtlCol="0">
            <a:noAutofit/>
          </a:bodyPr>
          <a:lstStyle/>
          <a:p>
            <a:r>
              <a:rPr lang="zh-CN" sz="3200" dirty="0">
                <a:latin typeface="Times New Roman" panose="02020603050405020304" pitchFamily="18" charset="0"/>
                <a:ea typeface="黑体" panose="02010609060101010101" pitchFamily="49" charset="-122"/>
                <a:cs typeface="Times New Roman" panose="02020603050405020304" pitchFamily="18" charset="0"/>
                <a:sym typeface="+mn-lt"/>
              </a:rPr>
              <a:t>社交网络数据挖掘</a:t>
            </a:r>
            <a:endParaRPr lang="zh-CN" sz="32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barn(inHorizontal)">
                                      <p:cBhvr>
                                        <p:cTn id="1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9" grpId="0" animBg="1"/>
    </p:bldLst>
  </p:timing>
</p:sld>
</file>

<file path=ppt/tags/tag1.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10.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100.xml><?xml version="1.0" encoding="utf-8"?>
<p:tagLst xmlns:p="http://schemas.openxmlformats.org/presentationml/2006/main">
  <p:tag name="KSO_WM_DIAGRAM_VIRTUALLY_FRAME" val="{&quot;height&quot;:271.09999999999997,&quot;left&quot;:70.13259842519685,&quot;top&quot;:174.84771653543308,&quot;width&quot;:851.8}"/>
</p:tagLst>
</file>

<file path=ppt/tags/tag101.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102.xml><?xml version="1.0" encoding="utf-8"?>
<p:tagLst xmlns:p="http://schemas.openxmlformats.org/presentationml/2006/main">
  <p:tag name="KSO_WM_DIAGRAM_VIRTUALLY_FRAME" val="{&quot;height&quot;:271.09999999999997,&quot;left&quot;:70.13259842519685,&quot;top&quot;:174.84771653543308,&quot;width&quot;:851.8}"/>
</p:tagLst>
</file>

<file path=ppt/tags/tag103.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104.xml><?xml version="1.0" encoding="utf-8"?>
<p:tagLst xmlns:p="http://schemas.openxmlformats.org/presentationml/2006/main">
  <p:tag name="KSO_WM_DIAGRAM_VIRTUALLY_FRAME" val="{&quot;height&quot;:271.09999999999997,&quot;left&quot;:70.13259842519685,&quot;top&quot;:174.84771653543308,&quot;width&quot;:851.8}"/>
</p:tagLst>
</file>

<file path=ppt/tags/tag105.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06.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07.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08.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09.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1.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10.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11.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12.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113.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4.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5.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6.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7.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8.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19.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20.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1.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2.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3.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4.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25.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26.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27.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28.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29.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30.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1.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2.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3.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4.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5.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6.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7.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8.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39.xml><?xml version="1.0" encoding="utf-8"?>
<p:tagLst xmlns:p="http://schemas.openxmlformats.org/presentationml/2006/main">
  <p:tag name="KSO_WM_DIAGRAM_VIRTUALLY_FRAME" val="{&quot;height&quot;:346.6325984251968,&quot;left&quot;:272.14031496062995,&quot;top&quot;:161,&quot;width&quot;:639.9648818897637}"/>
</p:tagLst>
</file>

<file path=ppt/tags/tag14.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40.xml><?xml version="1.0" encoding="utf-8"?>
<p:tagLst xmlns:p="http://schemas.openxmlformats.org/presentationml/2006/main">
  <p:tag name="KSO_WM_DIAGRAM_VIRTUALLY_FRAME" val="{&quot;height&quot;:346.6325984251968,&quot;left&quot;:272.14031496062995,&quot;top&quot;:161,&quot;width&quot;:639.9648818897637}"/>
</p:tagLst>
</file>

<file path=ppt/tags/tag141.xml><?xml version="1.0" encoding="utf-8"?>
<p:tagLst xmlns:p="http://schemas.openxmlformats.org/presentationml/2006/main">
  <p:tag name="KSO_WM_DIAGRAM_VIRTUALLY_FRAME" val="{&quot;height&quot;:346.6325984251968,&quot;left&quot;:272.14031496062995,&quot;top&quot;:161,&quot;width&quot;:639.9648818897637}"/>
</p:tagLst>
</file>

<file path=ppt/tags/tag142.xml><?xml version="1.0" encoding="utf-8"?>
<p:tagLst xmlns:p="http://schemas.openxmlformats.org/presentationml/2006/main">
  <p:tag name="KSO_WM_DIAGRAM_VIRTUALLY_FRAME" val="{&quot;height&quot;:346.6325984251968,&quot;left&quot;:272.14031496062995,&quot;top&quot;:161,&quot;width&quot;:639.9648818897637}"/>
</p:tagLst>
</file>

<file path=ppt/tags/tag143.xml><?xml version="1.0" encoding="utf-8"?>
<p:tagLst xmlns:p="http://schemas.openxmlformats.org/presentationml/2006/main">
  <p:tag name="KSO_WM_DIAGRAM_VIRTUALLY_FRAME" val="{&quot;height&quot;:346.6325984251968,&quot;left&quot;:272.14031496062995,&quot;top&quot;:161,&quot;width&quot;:639.9648818897637}"/>
</p:tagLst>
</file>

<file path=ppt/tags/tag144.xml><?xml version="1.0" encoding="utf-8"?>
<p:tagLst xmlns:p="http://schemas.openxmlformats.org/presentationml/2006/main">
  <p:tag name="KSO_WM_DIAGRAM_VIRTUALLY_FRAME" val="{&quot;height&quot;:346.6325984251968,&quot;left&quot;:272.14031496062995,&quot;top&quot;:161,&quot;width&quot;:639.9648818897637}"/>
</p:tagLst>
</file>

<file path=ppt/tags/tag145.xml><?xml version="1.0" encoding="utf-8"?>
<p:tagLst xmlns:p="http://schemas.openxmlformats.org/presentationml/2006/main">
  <p:tag name="KSO_WM_DIAGRAM_VIRTUALLY_FRAME" val="{&quot;height&quot;:346.6325984251968,&quot;left&quot;:272.14031496062995,&quot;top&quot;:161,&quot;width&quot;:639.9648818897637}"/>
</p:tagLst>
</file>

<file path=ppt/tags/tag146.xml><?xml version="1.0" encoding="utf-8"?>
<p:tagLst xmlns:p="http://schemas.openxmlformats.org/presentationml/2006/main">
  <p:tag name="KSO_WM_DIAGRAM_VIRTUALLY_FRAME" val="{&quot;height&quot;:346.6325984251968,&quot;left&quot;:272.14031496062995,&quot;top&quot;:161,&quot;width&quot;:639.9648818897637}"/>
</p:tagLst>
</file>

<file path=ppt/tags/tag147.xml><?xml version="1.0" encoding="utf-8"?>
<p:tagLst xmlns:p="http://schemas.openxmlformats.org/presentationml/2006/main">
  <p:tag name="KSO_WM_DIAGRAM_VIRTUALLY_FRAME" val="{&quot;height&quot;:346.6325984251968,&quot;left&quot;:272.14031496062995,&quot;top&quot;:161,&quot;width&quot;:639.9648818897637}"/>
</p:tagLst>
</file>

<file path=ppt/tags/tag148.xml><?xml version="1.0" encoding="utf-8"?>
<p:tagLst xmlns:p="http://schemas.openxmlformats.org/presentationml/2006/main">
  <p:tag name="KSO_WM_DIAGRAM_VIRTUALLY_FRAME" val="{&quot;height&quot;:346.6325984251968,&quot;left&quot;:272.14031496062995,&quot;top&quot;:161,&quot;width&quot;:639.9648818897637}"/>
</p:tagLst>
</file>

<file path=ppt/tags/tag149.xml><?xml version="1.0" encoding="utf-8"?>
<p:tagLst xmlns:p="http://schemas.openxmlformats.org/presentationml/2006/main">
  <p:tag name="KSO_WM_DIAGRAM_VIRTUALLY_FRAME" val="{&quot;height&quot;:346.6325984251968,&quot;left&quot;:272.14031496062995,&quot;top&quot;:161,&quot;width&quot;:639.9648818897637}"/>
</p:tagLst>
</file>

<file path=ppt/tags/tag15.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50.xml><?xml version="1.0" encoding="utf-8"?>
<p:tagLst xmlns:p="http://schemas.openxmlformats.org/presentationml/2006/main">
  <p:tag name="KSO_WM_DIAGRAM_VIRTUALLY_FRAME" val="{&quot;height&quot;:346.6325984251968,&quot;left&quot;:272.14031496062995,&quot;top&quot;:161,&quot;width&quot;:639.9648818897637}"/>
</p:tagLst>
</file>

<file path=ppt/tags/tag151.xml><?xml version="1.0" encoding="utf-8"?>
<p:tagLst xmlns:p="http://schemas.openxmlformats.org/presentationml/2006/main">
  <p:tag name="KSO_WM_DIAGRAM_VIRTUALLY_FRAME" val="{&quot;height&quot;:346.6325984251968,&quot;left&quot;:272.14031496062995,&quot;top&quot;:161,&quot;width&quot;:639.9648818897637}"/>
</p:tagLst>
</file>

<file path=ppt/tags/tag152.xml><?xml version="1.0" encoding="utf-8"?>
<p:tagLst xmlns:p="http://schemas.openxmlformats.org/presentationml/2006/main">
  <p:tag name="COMMONDATA" val="eyJoZGlkIjoiZDUyMGU3YWExNWFjMmZiNzQ3OTE5ZmU2YWNjZTM5Y2EifQ=="/>
  <p:tag name="commondata" val="eyJoZGlkIjoiODA0NjJiNGFhNjk4NjMzMTk5YjVjOTI2ZGUzYTNjYjUifQ=="/>
</p:tagLst>
</file>

<file path=ppt/tags/tag16.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7.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18.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19.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20.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1.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2.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3.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4.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5.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6.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7.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8.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9.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30.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1.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2.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3.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4.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5.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6.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7.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8.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9.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4.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40.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41.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2.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3.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4.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5.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6.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7.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8.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49.xml><?xml version="1.0" encoding="utf-8"?>
<p:tagLst xmlns:p="http://schemas.openxmlformats.org/presentationml/2006/main">
  <p:tag name="KSO_WM_DIAGRAM_VIRTUALLY_FRAME" val="{&quot;height&quot;:271.09999999999997,&quot;left&quot;:70.13259842519685,&quot;top&quot;:174.84771653543308,&quot;width&quot;:851.8}"/>
</p:tagLst>
</file>

<file path=ppt/tags/tag5.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50.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1.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2.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3.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4.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5.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6.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7.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58.xml><?xml version="1.0" encoding="utf-8"?>
<p:tagLst xmlns:p="http://schemas.openxmlformats.org/presentationml/2006/main">
  <p:tag name="KSO_WM_DIAGRAM_VIRTUALLY_FRAME" val="{&quot;height&quot;:271.09999999999997,&quot;left&quot;:70.13259842519685,&quot;top&quot;:174.84771653543308,&quot;width&quot;:851.8}"/>
</p:tagLst>
</file>

<file path=ppt/tags/tag59.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6.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60.xml><?xml version="1.0" encoding="utf-8"?>
<p:tagLst xmlns:p="http://schemas.openxmlformats.org/presentationml/2006/main">
  <p:tag name="KSO_WM_DIAGRAM_VIRTUALLY_FRAME" val="{&quot;height&quot;:271.09999999999997,&quot;left&quot;:70.13259842519685,&quot;top&quot;:174.84771653543308,&quot;width&quot;:851.8}"/>
</p:tagLst>
</file>

<file path=ppt/tags/tag61.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62.xml><?xml version="1.0" encoding="utf-8"?>
<p:tagLst xmlns:p="http://schemas.openxmlformats.org/presentationml/2006/main">
  <p:tag name="KSO_WM_DIAGRAM_VIRTUALLY_FRAME" val="{&quot;height&quot;:271.09999999999997,&quot;left&quot;:70.13259842519685,&quot;top&quot;:174.84771653543308,&quot;width&quot;:851.8}"/>
</p:tagLst>
</file>

<file path=ppt/tags/tag63.xml><?xml version="1.0" encoding="utf-8"?>
<p:tagLst xmlns:p="http://schemas.openxmlformats.org/presentationml/2006/main">
  <p:tag name="KSO_WM_DIAGRAM_VIRTUALLY_FRAME" val="{&quot;height&quot;:325.98425196850394,&quot;left&quot;:272.14031496062995,&quot;top&quot;:161,&quot;width&quot;:639.9648818897637}"/>
</p:tagLst>
</file>

<file path=ppt/tags/tag64.xml><?xml version="1.0" encoding="utf-8"?>
<p:tagLst xmlns:p="http://schemas.openxmlformats.org/presentationml/2006/main">
  <p:tag name="KSO_WM_DIAGRAM_VIRTUALLY_FRAME" val="{&quot;height&quot;:325.98425196850394,&quot;left&quot;:272.14031496062995,&quot;top&quot;:161,&quot;width&quot;:639.9648818897637}"/>
</p:tagLst>
</file>

<file path=ppt/tags/tag65.xml><?xml version="1.0" encoding="utf-8"?>
<p:tagLst xmlns:p="http://schemas.openxmlformats.org/presentationml/2006/main">
  <p:tag name="KSO_WM_DIAGRAM_VIRTUALLY_FRAME" val="{&quot;height&quot;:325.98425196850394,&quot;left&quot;:272.14031496062995,&quot;top&quot;:161,&quot;width&quot;:639.9648818897637}"/>
</p:tagLst>
</file>

<file path=ppt/tags/tag66.xml><?xml version="1.0" encoding="utf-8"?>
<p:tagLst xmlns:p="http://schemas.openxmlformats.org/presentationml/2006/main">
  <p:tag name="KSO_WM_DIAGRAM_VIRTUALLY_FRAME" val="{&quot;height&quot;:325.98425196850394,&quot;left&quot;:272.14031496062995,&quot;top&quot;:161,&quot;width&quot;:639.9648818897637}"/>
</p:tagLst>
</file>

<file path=ppt/tags/tag67.xml><?xml version="1.0" encoding="utf-8"?>
<p:tagLst xmlns:p="http://schemas.openxmlformats.org/presentationml/2006/main">
  <p:tag name="KSO_WM_DIAGRAM_VIRTUALLY_FRAME" val="{&quot;height&quot;:325.98425196850394,&quot;left&quot;:272.14031496062995,&quot;top&quot;:161,&quot;width&quot;:639.9648818897637}"/>
</p:tagLst>
</file>

<file path=ppt/tags/tag68.xml><?xml version="1.0" encoding="utf-8"?>
<p:tagLst xmlns:p="http://schemas.openxmlformats.org/presentationml/2006/main">
  <p:tag name="KSO_WM_DIAGRAM_VIRTUALLY_FRAME" val="{&quot;height&quot;:325.98425196850394,&quot;left&quot;:272.14031496062995,&quot;top&quot;:161,&quot;width&quot;:639.9648818897637}"/>
</p:tagLst>
</file>

<file path=ppt/tags/tag69.xml><?xml version="1.0" encoding="utf-8"?>
<p:tagLst xmlns:p="http://schemas.openxmlformats.org/presentationml/2006/main">
  <p:tag name="KSO_WM_DIAGRAM_VIRTUALLY_FRAME" val="{&quot;height&quot;:325.98425196850394,&quot;left&quot;:272.14031496062995,&quot;top&quot;:161,&quot;width&quot;:639.9648818897637}"/>
</p:tagLst>
</file>

<file path=ppt/tags/tag7.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70.xml><?xml version="1.0" encoding="utf-8"?>
<p:tagLst xmlns:p="http://schemas.openxmlformats.org/presentationml/2006/main">
  <p:tag name="KSO_WM_DIAGRAM_VIRTUALLY_FRAME" val="{&quot;height&quot;:325.98425196850394,&quot;left&quot;:272.14031496062995,&quot;top&quot;:161,&quot;width&quot;:639.9648818897637}"/>
</p:tagLst>
</file>

<file path=ppt/tags/tag71.xml><?xml version="1.0" encoding="utf-8"?>
<p:tagLst xmlns:p="http://schemas.openxmlformats.org/presentationml/2006/main">
  <p:tag name="KSO_WM_DIAGRAM_VIRTUALLY_FRAME" val="{&quot;height&quot;:325.98425196850394,&quot;left&quot;:272.14031496062995,&quot;top&quot;:161,&quot;width&quot;:639.9648818897637}"/>
</p:tagLst>
</file>

<file path=ppt/tags/tag72.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3.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4.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5.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6.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7.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8.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79.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8.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80.xml><?xml version="1.0" encoding="utf-8"?>
<p:tagLst xmlns:p="http://schemas.openxmlformats.org/presentationml/2006/main">
  <p:tag name="KSO_WM_DIAGRAM_VIRTUALLY_FRAME" val="{&quot;height&quot;:338.0840157480315,&quot;left&quot;:216.90937007874018,&quot;top&quot;:161.44496062992124,&quot;width&quot;:697.1915748031495}"/>
</p:tagLst>
</file>

<file path=ppt/tags/tag81.xml><?xml version="1.0" encoding="utf-8"?>
<p:tagLst xmlns:p="http://schemas.openxmlformats.org/presentationml/2006/main">
  <p:tag name="KSO_WM_DIAGRAM_VIRTUALLY_FRAME" val="{&quot;height&quot;:325.98425196850394,&quot;left&quot;:272.14031496062995,&quot;top&quot;:161,&quot;width&quot;:639.9648818897637}"/>
</p:tagLst>
</file>

<file path=ppt/tags/tag82.xml><?xml version="1.0" encoding="utf-8"?>
<p:tagLst xmlns:p="http://schemas.openxmlformats.org/presentationml/2006/main">
  <p:tag name="KSO_WM_DIAGRAM_VIRTUALLY_FRAME" val="{&quot;height&quot;:325.98425196850394,&quot;left&quot;:272.14031496062995,&quot;top&quot;:161,&quot;width&quot;:639.9648818897637}"/>
</p:tagLst>
</file>

<file path=ppt/tags/tag83.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4.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5.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6.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7.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8.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89.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90.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1.xml><?xml version="1.0" encoding="utf-8"?>
<p:tagLst xmlns:p="http://schemas.openxmlformats.org/presentationml/2006/main">
  <p:tag name="KSO_WM_DIAGRAM_VIRTUALLY_FRAME" val="{&quot;height&quot;:271.09999999999997,&quot;left&quot;:70.13259842519685,&quot;top&quot;:174.84771653543308,&quot;width&quot;:851.8}"/>
</p:tagLst>
</file>

<file path=ppt/tags/tag92.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3.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4.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5.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6.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7.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8.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ags/tag99.xml><?xml version="1.0" encoding="utf-8"?>
<p:tagLst xmlns:p="http://schemas.openxmlformats.org/presentationml/2006/main">
  <p:tag name="KSO_WM_DIAGRAM_VIRTUALLY_FRAME" val="{&quot;height&quot;:271.09999999999997,&quot;left&quot;:70.13259842519685,&quot;top&quot;:174.84771653543308,&quot;width&quot;:862.1718897637795}"/>
</p:tagLst>
</file>

<file path=ppt/theme/theme1.xml><?xml version="1.0" encoding="utf-8"?>
<a:theme xmlns:a="http://schemas.openxmlformats.org/drawingml/2006/main" name="Office 主题​​">
  <a:themeElements>
    <a:clrScheme name="自定义 2">
      <a:dk1>
        <a:srgbClr val="262626"/>
      </a:dk1>
      <a:lt1>
        <a:sysClr val="window" lastClr="FFFFFF"/>
      </a:lt1>
      <a:dk2>
        <a:srgbClr val="003366"/>
      </a:dk2>
      <a:lt2>
        <a:srgbClr val="FFFFFF"/>
      </a:lt2>
      <a:accent1>
        <a:srgbClr val="92D050"/>
      </a:accent1>
      <a:accent2>
        <a:srgbClr val="52B0C5"/>
      </a:accent2>
      <a:accent3>
        <a:srgbClr val="003366"/>
      </a:accent3>
      <a:accent4>
        <a:srgbClr val="52B0C5"/>
      </a:accent4>
      <a:accent5>
        <a:srgbClr val="003366"/>
      </a:accent5>
      <a:accent6>
        <a:srgbClr val="808080"/>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4150</Words>
  <Application>WPS 演示</Application>
  <PresentationFormat>宽屏</PresentationFormat>
  <Paragraphs>416</Paragraphs>
  <Slides>34</Slides>
  <Notes>28</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34</vt:i4>
      </vt:variant>
    </vt:vector>
  </HeadingPairs>
  <TitlesOfParts>
    <vt:vector size="53" baseType="lpstr">
      <vt:lpstr>Arial</vt:lpstr>
      <vt:lpstr>宋体</vt:lpstr>
      <vt:lpstr>Wingdings</vt:lpstr>
      <vt:lpstr>方正粗黑宋简体</vt:lpstr>
      <vt:lpstr>微软雅黑</vt:lpstr>
      <vt:lpstr>Impact MT Std</vt:lpstr>
      <vt:lpstr>Times New Roman</vt:lpstr>
      <vt:lpstr>黑体</vt:lpstr>
      <vt:lpstr>Calibri</vt:lpstr>
      <vt:lpstr>Century Gothic</vt:lpstr>
      <vt:lpstr>Segoe UI Light</vt:lpstr>
      <vt:lpstr>方正兰亭粗黑_GBK</vt:lpstr>
      <vt:lpstr>等线</vt:lpstr>
      <vt:lpstr>Arial Unicode MS</vt:lpstr>
      <vt:lpstr>等线 Light</vt:lpstr>
      <vt:lpstr>Segoe UI Semibold</vt:lpstr>
      <vt:lpstr>Arial</vt:lpstr>
      <vt:lpstr>方正兰亭黑_GBK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岚山风</cp:lastModifiedBy>
  <cp:revision>151</cp:revision>
  <dcterms:created xsi:type="dcterms:W3CDTF">2016-11-24T09:20:00Z</dcterms:created>
  <dcterms:modified xsi:type="dcterms:W3CDTF">2024-06-12T06:01:29Z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C7A9AA2057B44B608EEC8BD6BAC79D2B</vt:lpwstr>
  </property>
</Properties>
</file>

<file path=docProps/thumbnail.jpeg>
</file>